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13"/>
  </p:notesMasterIdLst>
  <p:sldIdLst>
    <p:sldId id="256" r:id="rId2"/>
    <p:sldId id="259" r:id="rId3"/>
    <p:sldId id="262" r:id="rId4"/>
    <p:sldId id="258" r:id="rId5"/>
    <p:sldId id="260" r:id="rId6"/>
    <p:sldId id="263" r:id="rId7"/>
    <p:sldId id="265" r:id="rId8"/>
    <p:sldId id="261" r:id="rId9"/>
    <p:sldId id="267" r:id="rId10"/>
    <p:sldId id="266" r:id="rId11"/>
    <p:sldId id="264" r:id="rId12"/>
  </p:sldIdLst>
  <p:sldSz cx="12192000" cy="6858000"/>
  <p:notesSz cx="6858000"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1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5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8007" autoAdjust="0"/>
    <p:restoredTop sz="93676" autoAdjust="0"/>
  </p:normalViewPr>
  <p:slideViewPr>
    <p:cSldViewPr snapToGrid="0">
      <p:cViewPr>
        <p:scale>
          <a:sx n="116" d="100"/>
          <a:sy n="116" d="100"/>
        </p:scale>
        <p:origin x="792"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978" y="108"/>
      </p:cViewPr>
      <p:guideLst>
        <p:guide orient="horz" pos="311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5427"/>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95427"/>
          </a:xfrm>
          <a:prstGeom prst="rect">
            <a:avLst/>
          </a:prstGeom>
        </p:spPr>
        <p:txBody>
          <a:bodyPr vert="horz" lIns="91440" tIns="45720" rIns="91440" bIns="45720" rtlCol="0"/>
          <a:lstStyle>
            <a:lvl1pPr algn="r">
              <a:defRPr sz="1200"/>
            </a:lvl1pPr>
          </a:lstStyle>
          <a:p>
            <a:fld id="{DF479078-9E3E-427D-9D63-022106BA619E}" type="datetimeFigureOut">
              <a:rPr lang="en-NZ" smtClean="0"/>
              <a:t>27/09/2019</a:t>
            </a:fld>
            <a:endParaRPr lang="en-NZ"/>
          </a:p>
        </p:txBody>
      </p:sp>
      <p:sp>
        <p:nvSpPr>
          <p:cNvPr id="4" name="Slide Image Placeholder 3"/>
          <p:cNvSpPr>
            <a:spLocks noGrp="1" noRot="1" noChangeAspect="1"/>
          </p:cNvSpPr>
          <p:nvPr>
            <p:ph type="sldImg" idx="2"/>
          </p:nvPr>
        </p:nvSpPr>
        <p:spPr>
          <a:xfrm>
            <a:off x="466725" y="1233488"/>
            <a:ext cx="5924550" cy="333375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751983"/>
            <a:ext cx="5486400" cy="3887986"/>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378824"/>
            <a:ext cx="2971800" cy="495426"/>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9378824"/>
            <a:ext cx="2971800" cy="495426"/>
          </a:xfrm>
          <a:prstGeom prst="rect">
            <a:avLst/>
          </a:prstGeom>
        </p:spPr>
        <p:txBody>
          <a:bodyPr vert="horz" lIns="91440" tIns="45720" rIns="91440" bIns="45720" rtlCol="0" anchor="b"/>
          <a:lstStyle>
            <a:lvl1pPr algn="r">
              <a:defRPr sz="1200"/>
            </a:lvl1pPr>
          </a:lstStyle>
          <a:p>
            <a:fld id="{AE0A343E-A536-4CC6-85B0-B04760FDE547}" type="slidenum">
              <a:rPr lang="en-NZ" smtClean="0"/>
              <a:t>‹#›</a:t>
            </a:fld>
            <a:endParaRPr lang="en-NZ"/>
          </a:p>
        </p:txBody>
      </p:sp>
    </p:spTree>
    <p:extLst>
      <p:ext uri="{BB962C8B-B14F-4D97-AF65-F5344CB8AC3E}">
        <p14:creationId xmlns:p14="http://schemas.microsoft.com/office/powerpoint/2010/main" val="1811154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working so faithfully to support the Special Project</a:t>
            </a:r>
            <a:r>
              <a:rPr lang="en-US" dirty="0"/>
              <a:t> </a:t>
            </a:r>
            <a:r>
              <a:rPr lang="en-US" dirty="0" smtClean="0"/>
              <a:t>and remembering Christian World Service in your prayers.  We value our special relationship with you.</a:t>
            </a:r>
          </a:p>
          <a:p>
            <a:endParaRPr lang="en-US" dirty="0" smtClean="0"/>
          </a:p>
          <a:p>
            <a:r>
              <a:rPr lang="en-US" dirty="0" smtClean="0"/>
              <a:t>Much has happened in Uganda and in Fiji thanks to your donations and hard work.  In 2017-8 you raised $20,095 for rainwater tanks in South Uganda.  It was enough to pay  for half of 54 rainwater tanks, the rest is paid for by the caregiver of the children orphaned by HIV and AIDS.  The Centre for Community Solidarity is most grateful for your hard work.  Now with rainwater tanks, the children will be clean and able to go to school.  Instead of spending hours each </a:t>
            </a:r>
            <a:r>
              <a:rPr lang="en-US" dirty="0" smtClean="0"/>
              <a:t>day on trips </a:t>
            </a:r>
            <a:r>
              <a:rPr lang="en-US" dirty="0" smtClean="0"/>
              <a:t>to collect water, they have more time to help in the family garden and do other chores.  The families </a:t>
            </a:r>
            <a:r>
              <a:rPr lang="en-US" dirty="0" smtClean="0"/>
              <a:t>value </a:t>
            </a:r>
            <a:r>
              <a:rPr lang="en-US" dirty="0" smtClean="0"/>
              <a:t>your support that </a:t>
            </a:r>
            <a:r>
              <a:rPr lang="en-US" dirty="0" smtClean="0"/>
              <a:t>makes </a:t>
            </a:r>
            <a:r>
              <a:rPr lang="en-US" dirty="0" smtClean="0"/>
              <a:t>this possible.  </a:t>
            </a:r>
          </a:p>
          <a:p>
            <a:endParaRPr lang="en-US" dirty="0" smtClean="0"/>
          </a:p>
          <a:p>
            <a:r>
              <a:rPr lang="en-NZ" dirty="0" smtClean="0"/>
              <a:t>You have just completed your fundraising efforts for SEEP, the Social </a:t>
            </a:r>
            <a:r>
              <a:rPr lang="en-NZ" dirty="0" smtClean="0"/>
              <a:t>Empowerment Education </a:t>
            </a:r>
            <a:r>
              <a:rPr lang="en-NZ" dirty="0"/>
              <a:t>P</a:t>
            </a:r>
            <a:r>
              <a:rPr lang="en-NZ" dirty="0" smtClean="0"/>
              <a:t>rogramme </a:t>
            </a:r>
            <a:r>
              <a:rPr lang="en-NZ" dirty="0" smtClean="0"/>
              <a:t>in Fiji.  On July 1, they </a:t>
            </a:r>
            <a:r>
              <a:rPr lang="en-NZ" dirty="0" smtClean="0"/>
              <a:t>began a new </a:t>
            </a:r>
            <a:r>
              <a:rPr lang="en-NZ" dirty="0" smtClean="0"/>
              <a:t>cycle of work with some initial funding from CWS.  The newly trained Community Graduates and Community Facilitators have begun visiting the 36 communities with whom they will work in the coming years.  They </a:t>
            </a:r>
            <a:r>
              <a:rPr lang="en-NZ" dirty="0"/>
              <a:t>have spent two weeks in Bua, </a:t>
            </a:r>
            <a:r>
              <a:rPr lang="en-NZ" dirty="0" err="1"/>
              <a:t>Tailevu</a:t>
            </a:r>
            <a:r>
              <a:rPr lang="en-NZ" dirty="0"/>
              <a:t> and </a:t>
            </a:r>
            <a:r>
              <a:rPr lang="en-NZ" dirty="0" err="1" smtClean="0"/>
              <a:t>Naitasiri</a:t>
            </a:r>
            <a:r>
              <a:rPr lang="en-NZ" dirty="0"/>
              <a:t> </a:t>
            </a:r>
            <a:r>
              <a:rPr lang="en-NZ" dirty="0" smtClean="0"/>
              <a:t>developing community profiles and maps.  It is early days yet.</a:t>
            </a:r>
            <a:endParaRPr lang="en-US" dirty="0" smtClean="0"/>
          </a:p>
          <a:p>
            <a:endParaRPr lang="en-NZ" dirty="0"/>
          </a:p>
        </p:txBody>
      </p:sp>
      <p:sp>
        <p:nvSpPr>
          <p:cNvPr id="4" name="Slide Number Placeholder 3"/>
          <p:cNvSpPr>
            <a:spLocks noGrp="1"/>
          </p:cNvSpPr>
          <p:nvPr>
            <p:ph type="sldNum" sz="quarter" idx="10"/>
          </p:nvPr>
        </p:nvSpPr>
        <p:spPr/>
        <p:txBody>
          <a:bodyPr/>
          <a:lstStyle/>
          <a:p>
            <a:fld id="{AE0A343E-A536-4CC6-85B0-B04760FDE547}" type="slidenum">
              <a:rPr lang="en-NZ" smtClean="0"/>
              <a:t>1</a:t>
            </a:fld>
            <a:endParaRPr lang="en-NZ"/>
          </a:p>
        </p:txBody>
      </p:sp>
    </p:spTree>
    <p:extLst>
      <p:ext uri="{BB962C8B-B14F-4D97-AF65-F5344CB8AC3E}">
        <p14:creationId xmlns:p14="http://schemas.microsoft.com/office/powerpoint/2010/main" val="1375175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a:p>
            <a:r>
              <a:rPr lang="en-NZ" dirty="0" smtClean="0"/>
              <a:t>DSPR encourages families to pass on their cultural traditions.  They hold fun days and summer camps where the children can escape their crowded homes and learn the songs and dances of their community.  Every refugee has a story of the home their parents and grandparents left behind.  Some </a:t>
            </a:r>
            <a:r>
              <a:rPr lang="en-NZ" dirty="0" smtClean="0"/>
              <a:t>of them have </a:t>
            </a:r>
            <a:r>
              <a:rPr lang="en-NZ" dirty="0" smtClean="0"/>
              <a:t>the keys to the homes they left in 1948.  Your support will give them more opportunities to pass on these traditions, have better healthcare and the chance to earn income.  Most important of all your support will mean DSPR can work to restore their confidence and dignity.</a:t>
            </a:r>
            <a:endParaRPr lang="en-NZ" dirty="0"/>
          </a:p>
        </p:txBody>
      </p:sp>
      <p:sp>
        <p:nvSpPr>
          <p:cNvPr id="4" name="Slide Number Placeholder 3"/>
          <p:cNvSpPr>
            <a:spLocks noGrp="1"/>
          </p:cNvSpPr>
          <p:nvPr>
            <p:ph type="sldNum" sz="quarter" idx="10"/>
          </p:nvPr>
        </p:nvSpPr>
        <p:spPr/>
        <p:txBody>
          <a:bodyPr/>
          <a:lstStyle/>
          <a:p>
            <a:fld id="{AE0A343E-A536-4CC6-85B0-B04760FDE547}" type="slidenum">
              <a:rPr lang="en-NZ" smtClean="0"/>
              <a:t>10</a:t>
            </a:fld>
            <a:endParaRPr lang="en-NZ"/>
          </a:p>
        </p:txBody>
      </p:sp>
    </p:spTree>
    <p:extLst>
      <p:ext uri="{BB962C8B-B14F-4D97-AF65-F5344CB8AC3E}">
        <p14:creationId xmlns:p14="http://schemas.microsoft.com/office/powerpoint/2010/main" val="1231679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“Although you all are at the furthest distance from the Holy Land, yet your caring, prayers and overall support have always been with us in the Department of Service to Palestinian Refugees of the Middle East Council of Churches. In particular the generosity and solidarity you have shown to Palestinian women and young people </a:t>
            </a:r>
            <a:r>
              <a:rPr lang="en-NZ" dirty="0" smtClean="0"/>
              <a:t>gets </a:t>
            </a:r>
            <a:r>
              <a:rPr lang="en-NZ" dirty="0" smtClean="0"/>
              <a:t>reflected in activities of  immediate relief, psychosocial support, planning for economic self-support with a small business, networking among the women here in order that they cope better with the different and difficult challenges facing them, their youngsters and their community. This all would not have been possible without your support and each one of the Methodist and Presbyterian women in New Zealand intent on making a difference in our world. </a:t>
            </a:r>
          </a:p>
          <a:p>
            <a:endParaRPr lang="en-NZ" dirty="0"/>
          </a:p>
          <a:p>
            <a:r>
              <a:rPr lang="en-NZ" dirty="0" smtClean="0"/>
              <a:t>We feel that difference and I am sure I speak on behalf of our women and young people when I send you a BIG THANK YOU each and every one of you. May you be blessed.”</a:t>
            </a:r>
          </a:p>
          <a:p>
            <a:endParaRPr lang="en-NZ" dirty="0" smtClean="0"/>
          </a:p>
          <a:p>
            <a:r>
              <a:rPr lang="en-NZ" dirty="0" smtClean="0"/>
              <a:t> </a:t>
            </a:r>
            <a:r>
              <a:rPr lang="en-NZ" dirty="0" err="1" smtClean="0"/>
              <a:t>Dr.</a:t>
            </a:r>
            <a:r>
              <a:rPr lang="en-NZ" dirty="0" smtClean="0"/>
              <a:t> Bernard Sabella, Executive Secretary</a:t>
            </a:r>
            <a:br>
              <a:rPr lang="en-NZ" dirty="0" smtClean="0"/>
            </a:br>
            <a:r>
              <a:rPr lang="en-NZ" dirty="0" smtClean="0"/>
              <a:t>DSPR Central Office, Jerusalem</a:t>
            </a:r>
          </a:p>
          <a:p>
            <a:r>
              <a:rPr lang="en-NZ" i="1" dirty="0" smtClean="0"/>
              <a:t>Invite your church and the wider community to support this important programme.</a:t>
            </a:r>
          </a:p>
          <a:p>
            <a:endParaRPr lang="en-US" i="1" dirty="0"/>
          </a:p>
          <a:p>
            <a:r>
              <a:rPr lang="en-NZ" i="1" dirty="0" smtClean="0"/>
              <a:t>Thank you </a:t>
            </a:r>
            <a:br>
              <a:rPr lang="en-NZ" i="1" dirty="0" smtClean="0"/>
            </a:br>
            <a:r>
              <a:rPr lang="en-NZ" i="1" dirty="0" smtClean="0"/>
              <a:t>Christian World Service.</a:t>
            </a:r>
            <a:r>
              <a:rPr lang="en-NZ" i="1" dirty="0"/>
              <a:t> </a:t>
            </a:r>
            <a:endParaRPr lang="en-NZ" dirty="0"/>
          </a:p>
          <a:p>
            <a:r>
              <a:rPr lang="en-NZ" dirty="0"/>
              <a:t> </a:t>
            </a:r>
          </a:p>
        </p:txBody>
      </p:sp>
      <p:sp>
        <p:nvSpPr>
          <p:cNvPr id="4" name="Slide Number Placeholder 3"/>
          <p:cNvSpPr>
            <a:spLocks noGrp="1"/>
          </p:cNvSpPr>
          <p:nvPr>
            <p:ph type="sldNum" sz="quarter" idx="10"/>
          </p:nvPr>
        </p:nvSpPr>
        <p:spPr/>
        <p:txBody>
          <a:bodyPr/>
          <a:lstStyle/>
          <a:p>
            <a:fld id="{AE0A343E-A536-4CC6-85B0-B04760FDE547}" type="slidenum">
              <a:rPr lang="en-NZ" smtClean="0"/>
              <a:t>11</a:t>
            </a:fld>
            <a:endParaRPr lang="en-NZ"/>
          </a:p>
        </p:txBody>
      </p:sp>
    </p:spTree>
    <p:extLst>
      <p:ext uri="{BB962C8B-B14F-4D97-AF65-F5344CB8AC3E}">
        <p14:creationId xmlns:p14="http://schemas.microsoft.com/office/powerpoint/2010/main" val="1789549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This year the Special Project is raising funds for the</a:t>
            </a:r>
            <a:r>
              <a:rPr lang="en-NZ" sz="1200" kern="1200" dirty="0" smtClean="0">
                <a:solidFill>
                  <a:schemeClr val="tx1"/>
                </a:solidFill>
                <a:effectLst/>
                <a:latin typeface="+mn-lt"/>
                <a:ea typeface="+mn-ea"/>
                <a:cs typeface="+mn-cs"/>
              </a:rPr>
              <a:t> </a:t>
            </a:r>
            <a:r>
              <a:rPr lang="en-NZ" dirty="0" smtClean="0"/>
              <a:t>Department of </a:t>
            </a:r>
            <a:r>
              <a:rPr lang="en-NZ" dirty="0" smtClean="0"/>
              <a:t>Service to </a:t>
            </a:r>
            <a:r>
              <a:rPr lang="en-NZ" dirty="0" smtClean="0"/>
              <a:t>Palestinian </a:t>
            </a:r>
            <a:r>
              <a:rPr lang="en-NZ" dirty="0" smtClean="0"/>
              <a:t>Refugees’ work with women and children.  In 1948, an estimated </a:t>
            </a:r>
            <a:r>
              <a:rPr lang="en-NZ" dirty="0" smtClean="0"/>
              <a:t>700,000  </a:t>
            </a:r>
            <a:r>
              <a:rPr lang="en-NZ" dirty="0" smtClean="0"/>
              <a:t>Palestinians fled or were forced from their homes when Israel declared independence.  They look back and call the time </a:t>
            </a:r>
            <a:r>
              <a:rPr lang="en-NZ" i="1" dirty="0" smtClean="0"/>
              <a:t>Nakba</a:t>
            </a:r>
            <a:r>
              <a:rPr lang="en-NZ" dirty="0" smtClean="0"/>
              <a:t> or catastrophe. </a:t>
            </a:r>
          </a:p>
          <a:p>
            <a:endParaRPr lang="en-NZ" dirty="0"/>
          </a:p>
          <a:p>
            <a:r>
              <a:rPr lang="en-NZ" dirty="0" smtClean="0"/>
              <a:t>Local churches gave help, expecting it to be for a short time.  Instead they have never been able to return home.  Many of the older </a:t>
            </a:r>
            <a:r>
              <a:rPr lang="en-NZ" dirty="0" smtClean="0"/>
              <a:t>Palestinians </a:t>
            </a:r>
            <a:r>
              <a:rPr lang="en-NZ" dirty="0" smtClean="0"/>
              <a:t>remember times when they lived in villages together as </a:t>
            </a:r>
            <a:r>
              <a:rPr lang="en-NZ" dirty="0" smtClean="0"/>
              <a:t>Christians, Muslims </a:t>
            </a:r>
            <a:r>
              <a:rPr lang="en-NZ" dirty="0" smtClean="0"/>
              <a:t>and </a:t>
            </a:r>
            <a:r>
              <a:rPr lang="en-NZ" dirty="0" smtClean="0"/>
              <a:t>Jews. </a:t>
            </a:r>
            <a:r>
              <a:rPr lang="en-NZ" dirty="0" smtClean="0"/>
              <a:t>The population has grown and </a:t>
            </a:r>
            <a:r>
              <a:rPr lang="en-NZ" dirty="0" smtClean="0"/>
              <a:t>now more </a:t>
            </a:r>
            <a:r>
              <a:rPr lang="en-NZ" dirty="0" smtClean="0"/>
              <a:t>than 5 million are refugees.  DSPR grew out of the work the churches began.  They have made education, medical care and support for their people – Christian and Muslim.  They are well respected for the work they do.</a:t>
            </a:r>
          </a:p>
          <a:p>
            <a:endParaRPr lang="en-NZ" dirty="0"/>
          </a:p>
          <a:p>
            <a:r>
              <a:rPr lang="en-NZ" dirty="0" smtClean="0"/>
              <a:t>The women pictured are learning to read and </a:t>
            </a:r>
            <a:r>
              <a:rPr lang="en-NZ" dirty="0" smtClean="0"/>
              <a:t>write.  Girls and women young and old sit side by side. The parents of the young Palestinian women on the left kept her </a:t>
            </a:r>
            <a:r>
              <a:rPr lang="en-NZ" dirty="0" smtClean="0"/>
              <a:t>home from school  for the last five years concerned for her safety.  </a:t>
            </a:r>
            <a:r>
              <a:rPr lang="en-NZ" dirty="0" smtClean="0"/>
              <a:t>The </a:t>
            </a:r>
            <a:r>
              <a:rPr lang="en-NZ" dirty="0" smtClean="0"/>
              <a:t>programme run by DSPR has opened new opportunities for them – something that makes them very happy.</a:t>
            </a:r>
          </a:p>
          <a:p>
            <a:endParaRPr lang="en-NZ" sz="1200" kern="1200" dirty="0">
              <a:solidFill>
                <a:schemeClr val="tx1"/>
              </a:solidFill>
              <a:effectLst/>
              <a:latin typeface="+mn-lt"/>
              <a:ea typeface="+mn-ea"/>
              <a:cs typeface="+mn-cs"/>
            </a:endParaRPr>
          </a:p>
          <a:p>
            <a:r>
              <a:rPr lang="en-NZ" dirty="0" smtClean="0"/>
              <a:t>The region has changed a lot since the Bible was written, but there is much that is familiar – places like Bethlehem and Nazareth, Jerusalem and the Jordan river.</a:t>
            </a:r>
            <a:endParaRPr lang="en-NZ" sz="1200" kern="1200" dirty="0" smtClean="0">
              <a:solidFill>
                <a:schemeClr val="tx1"/>
              </a:solidFill>
              <a:effectLst/>
              <a:latin typeface="+mn-lt"/>
              <a:ea typeface="+mn-ea"/>
              <a:cs typeface="+mn-cs"/>
            </a:endParaRPr>
          </a:p>
          <a:p>
            <a:endParaRPr lang="en-US" dirty="0" smtClean="0"/>
          </a:p>
          <a:p>
            <a:endParaRPr lang="en-US" dirty="0"/>
          </a:p>
          <a:p>
            <a:endParaRPr lang="en-NZ" dirty="0"/>
          </a:p>
        </p:txBody>
      </p:sp>
      <p:sp>
        <p:nvSpPr>
          <p:cNvPr id="4" name="Slide Number Placeholder 3"/>
          <p:cNvSpPr>
            <a:spLocks noGrp="1"/>
          </p:cNvSpPr>
          <p:nvPr>
            <p:ph type="sldNum" sz="quarter" idx="10"/>
          </p:nvPr>
        </p:nvSpPr>
        <p:spPr/>
        <p:txBody>
          <a:bodyPr/>
          <a:lstStyle/>
          <a:p>
            <a:fld id="{AE0A343E-A536-4CC6-85B0-B04760FDE547}" type="slidenum">
              <a:rPr lang="en-NZ" smtClean="0"/>
              <a:t>2</a:t>
            </a:fld>
            <a:endParaRPr lang="en-NZ"/>
          </a:p>
        </p:txBody>
      </p:sp>
    </p:spTree>
    <p:extLst>
      <p:ext uri="{BB962C8B-B14F-4D97-AF65-F5344CB8AC3E}">
        <p14:creationId xmlns:p14="http://schemas.microsoft.com/office/powerpoint/2010/main" val="4037245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Making links with Palestine</a:t>
            </a:r>
          </a:p>
          <a:p>
            <a:r>
              <a:rPr lang="en-US" i="1" dirty="0"/>
              <a:t>Ask if anyone has visited Palestine, Israel, Jordan or Lebanon.  Perhaps someone can describe what they saw. Alternatively, you could invite people to name </a:t>
            </a:r>
            <a:r>
              <a:rPr lang="en-US" i="1" dirty="0" smtClean="0"/>
              <a:t>familiar places.</a:t>
            </a:r>
          </a:p>
          <a:p>
            <a:r>
              <a:rPr lang="en-US" i="1" dirty="0"/>
              <a:t/>
            </a:r>
            <a:br>
              <a:rPr lang="en-US" i="1" dirty="0"/>
            </a:br>
            <a:r>
              <a:rPr lang="en-US" dirty="0" smtClean="0"/>
              <a:t>DSPR works </a:t>
            </a:r>
            <a:r>
              <a:rPr lang="en-US" dirty="0" smtClean="0"/>
              <a:t>through </a:t>
            </a:r>
            <a:r>
              <a:rPr lang="en-US" dirty="0" smtClean="0"/>
              <a:t>local committees in </a:t>
            </a:r>
            <a:r>
              <a:rPr lang="en-US" dirty="0" smtClean="0"/>
              <a:t>Galilee (working with Arab and Palestinian displaced people), </a:t>
            </a:r>
            <a:r>
              <a:rPr lang="en-US" dirty="0" smtClean="0"/>
              <a:t>Gaza, Lebanon, Jordan and </a:t>
            </a:r>
            <a:r>
              <a:rPr lang="en-US" dirty="0" smtClean="0"/>
              <a:t>the West Bank.</a:t>
            </a:r>
            <a:endParaRPr lang="en-US" dirty="0" smtClean="0"/>
          </a:p>
          <a:p>
            <a:endParaRPr lang="en-US" i="1" dirty="0"/>
          </a:p>
          <a:p>
            <a:r>
              <a:rPr lang="en-NZ" dirty="0"/>
              <a:t>It is important to remember there have been Christians living there since the time of Jesus.  </a:t>
            </a:r>
            <a:r>
              <a:rPr lang="en-NZ" dirty="0" smtClean="0"/>
              <a:t>Their </a:t>
            </a:r>
            <a:r>
              <a:rPr lang="en-NZ" dirty="0"/>
              <a:t>voice is not always </a:t>
            </a:r>
            <a:r>
              <a:rPr lang="en-NZ" dirty="0" smtClean="0"/>
              <a:t>heard, and they like all Palestinians have been facing more discrimination under Israeli Occupation.</a:t>
            </a:r>
          </a:p>
          <a:p>
            <a:endParaRPr lang="en-NZ" dirty="0"/>
          </a:p>
          <a:p>
            <a:r>
              <a:rPr lang="en-NZ" dirty="0" smtClean="0"/>
              <a:t>However, 10 years ago, they gathered to write a document they called Kairos Palestine.  They asked the international community to stand with them:</a:t>
            </a:r>
          </a:p>
          <a:p>
            <a:r>
              <a:rPr lang="en-NZ" dirty="0" smtClean="0"/>
              <a:t>“We </a:t>
            </a:r>
            <a:r>
              <a:rPr lang="en-NZ" dirty="0"/>
              <a:t>proclaim our word based on our Christian faith and our sense of Palestinian belonging – a word of faith, hope and love</a:t>
            </a:r>
            <a:r>
              <a:rPr lang="en-NZ" dirty="0" smtClean="0"/>
              <a:t>.</a:t>
            </a:r>
          </a:p>
          <a:p>
            <a:endParaRPr lang="en-NZ" dirty="0"/>
          </a:p>
          <a:p>
            <a:r>
              <a:rPr lang="en-NZ" dirty="0"/>
              <a:t>We declare that the military occupation of Palestinian land constitutes a sin against God and humanity. Any theology that legitimizes the occupation and justifies crimes perpetrated against the Palestinian people lies far from Christian teachings</a:t>
            </a:r>
            <a:r>
              <a:rPr lang="en-NZ" dirty="0" smtClean="0"/>
              <a:t>.</a:t>
            </a:r>
          </a:p>
          <a:p>
            <a:endParaRPr lang="en-NZ" dirty="0"/>
          </a:p>
          <a:p>
            <a:r>
              <a:rPr lang="en-NZ" dirty="0"/>
              <a:t>We urge the international community to stand with the Palestinian people in their struggle against oppression, displacement, and apartheid</a:t>
            </a:r>
            <a:r>
              <a:rPr lang="en-NZ" dirty="0" smtClean="0"/>
              <a:t>.”</a:t>
            </a:r>
            <a:endParaRPr lang="en-NZ" dirty="0"/>
          </a:p>
          <a:p>
            <a:endParaRPr lang="en-NZ" dirty="0"/>
          </a:p>
          <a:p>
            <a:endParaRPr lang="en-NZ" dirty="0"/>
          </a:p>
          <a:p>
            <a:r>
              <a:rPr lang="en-NZ" dirty="0"/>
              <a:t> </a:t>
            </a:r>
          </a:p>
          <a:p>
            <a:endParaRPr lang="en-NZ" dirty="0"/>
          </a:p>
        </p:txBody>
      </p:sp>
      <p:sp>
        <p:nvSpPr>
          <p:cNvPr id="4" name="Slide Number Placeholder 3"/>
          <p:cNvSpPr>
            <a:spLocks noGrp="1"/>
          </p:cNvSpPr>
          <p:nvPr>
            <p:ph type="sldNum" sz="quarter" idx="10"/>
          </p:nvPr>
        </p:nvSpPr>
        <p:spPr/>
        <p:txBody>
          <a:bodyPr/>
          <a:lstStyle/>
          <a:p>
            <a:fld id="{AE0A343E-A536-4CC6-85B0-B04760FDE547}" type="slidenum">
              <a:rPr lang="en-NZ" smtClean="0"/>
              <a:t>3</a:t>
            </a:fld>
            <a:endParaRPr lang="en-NZ"/>
          </a:p>
        </p:txBody>
      </p:sp>
    </p:spTree>
    <p:extLst>
      <p:ext uri="{BB962C8B-B14F-4D97-AF65-F5344CB8AC3E}">
        <p14:creationId xmlns:p14="http://schemas.microsoft.com/office/powerpoint/2010/main" val="2213849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NZ" sz="1200" kern="1200" dirty="0" smtClean="0">
                <a:solidFill>
                  <a:schemeClr val="tx1"/>
                </a:solidFill>
                <a:effectLst/>
                <a:latin typeface="+mn-lt"/>
                <a:ea typeface="+mn-ea"/>
                <a:cs typeface="+mn-cs"/>
              </a:rPr>
              <a:t>Since the arrival of refugees from Syria, some of whom are Palestinian and therefore double refugees, there has been more demand for DSPR’s programmes.  They have been able to use the skills  they have learnt and the networks they have built to assist the refugees in Jordan and Lebanon.  </a:t>
            </a:r>
            <a:r>
              <a:rPr lang="en-NZ" dirty="0"/>
              <a:t/>
            </a:r>
            <a:br>
              <a:rPr lang="en-NZ" dirty="0"/>
            </a:br>
            <a:r>
              <a:rPr lang="en-NZ" dirty="0" smtClean="0"/>
              <a:t/>
            </a:r>
            <a:br>
              <a:rPr lang="en-NZ" dirty="0" smtClean="0"/>
            </a:br>
            <a:r>
              <a:rPr lang="en-NZ" dirty="0" smtClean="0"/>
              <a:t>With your help CWS has been able to assist with funding for </a:t>
            </a:r>
            <a:r>
              <a:rPr lang="en-NZ" dirty="0"/>
              <a:t>emergency </a:t>
            </a:r>
            <a:r>
              <a:rPr lang="en-NZ" dirty="0" smtClean="0"/>
              <a:t>assistance, education</a:t>
            </a:r>
            <a:r>
              <a:rPr lang="en-NZ" dirty="0" smtClean="0"/>
              <a:t>, medical care</a:t>
            </a:r>
            <a:r>
              <a:rPr lang="en-NZ" dirty="0" smtClean="0"/>
              <a:t>, and training to improve income.  </a:t>
            </a:r>
            <a:r>
              <a:rPr lang="en-NZ" dirty="0" smtClean="0"/>
              <a:t>The DSPR committees have stretched the resources they have to assist them over the </a:t>
            </a:r>
            <a:r>
              <a:rPr lang="en-NZ" dirty="0" smtClean="0"/>
              <a:t>long eight </a:t>
            </a:r>
            <a:r>
              <a:rPr lang="en-NZ" dirty="0" smtClean="0"/>
              <a:t>years of the war in Syria.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In Lebanon, they run a preschool, tutoring programmes </a:t>
            </a:r>
            <a:r>
              <a:rPr lang="en-NZ" dirty="0" smtClean="0"/>
              <a:t>through to </a:t>
            </a:r>
            <a:r>
              <a:rPr lang="en-NZ" dirty="0" smtClean="0"/>
              <a:t>high school, </a:t>
            </a:r>
            <a:r>
              <a:rPr lang="en-NZ" dirty="0" smtClean="0"/>
              <a:t>including for </a:t>
            </a:r>
            <a:r>
              <a:rPr lang="en-NZ" dirty="0" smtClean="0"/>
              <a:t>students who have dropped </a:t>
            </a:r>
            <a:r>
              <a:rPr lang="en-NZ" dirty="0" smtClean="0"/>
              <a:t>out</a:t>
            </a:r>
            <a:r>
              <a:rPr lang="en-NZ" dirty="0"/>
              <a:t> </a:t>
            </a:r>
            <a:r>
              <a:rPr lang="en-NZ" dirty="0" smtClean="0"/>
              <a:t>and following the Syrian curriculum.</a:t>
            </a:r>
            <a:endParaRPr lang="en-NZ"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One of the students was Omar (pictured left) who had been thrown out of school for laziness and bad behaviour.  His father brought him to DSPR Lebanon and asked to enrol him in a vocational training programme.  The director told them that he would have to change his behaviour before he could join anything.  Under the guidance of the teachers in the drop out programme, he started to understand the lessons and learn how to think.  His behaviour improved and he asked to return to his old school.  The teachers could not believe his transformation.  He  is now doing </a:t>
            </a:r>
            <a:r>
              <a:rPr lang="en-NZ" sz="1200" kern="1200" dirty="0" smtClean="0">
                <a:solidFill>
                  <a:schemeClr val="tx1"/>
                </a:solidFill>
                <a:effectLst/>
                <a:latin typeface="+mn-lt"/>
                <a:ea typeface="+mn-ea"/>
                <a:cs typeface="+mn-cs"/>
              </a:rPr>
              <a:t>well.</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AE0A343E-A536-4CC6-85B0-B04760FDE547}" type="slidenum">
              <a:rPr lang="en-NZ" smtClean="0"/>
              <a:t>4</a:t>
            </a:fld>
            <a:endParaRPr lang="en-NZ"/>
          </a:p>
        </p:txBody>
      </p:sp>
    </p:spTree>
    <p:extLst>
      <p:ext uri="{BB962C8B-B14F-4D97-AF65-F5344CB8AC3E}">
        <p14:creationId xmlns:p14="http://schemas.microsoft.com/office/powerpoint/2010/main" val="1578212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Many of the </a:t>
            </a:r>
            <a:r>
              <a:rPr lang="en-NZ" dirty="0" smtClean="0"/>
              <a:t>refugee women </a:t>
            </a:r>
            <a:r>
              <a:rPr lang="en-NZ" dirty="0" smtClean="0"/>
              <a:t>have lost husbands in the war or they have stayed behind in Syria.  Their savings have long gone and the women find themselves responsible for caring for older relatives and children with  few resources.  The support groups for mothers have been a huge help but so has the opportunity to learn business skills and access micro credit.  Selling olives and pickles or making other food products is one way they can earn some extra funding.</a:t>
            </a:r>
          </a:p>
          <a:p>
            <a:endParaRPr lang="en-NZ" sz="120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AE0A343E-A536-4CC6-85B0-B04760FDE547}" type="slidenum">
              <a:rPr lang="en-NZ" smtClean="0"/>
              <a:t>5</a:t>
            </a:fld>
            <a:endParaRPr lang="en-NZ"/>
          </a:p>
        </p:txBody>
      </p:sp>
    </p:spTree>
    <p:extLst>
      <p:ext uri="{BB962C8B-B14F-4D97-AF65-F5344CB8AC3E}">
        <p14:creationId xmlns:p14="http://schemas.microsoft.com/office/powerpoint/2010/main" val="517754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Young women are glad of the chance to learn </a:t>
            </a:r>
            <a:r>
              <a:rPr lang="en-NZ" dirty="0" smtClean="0"/>
              <a:t>skills.</a:t>
            </a:r>
            <a:endParaRPr lang="en-NZ" dirty="0"/>
          </a:p>
          <a:p>
            <a:endParaRPr lang="en-NZ" sz="1200" kern="1200" dirty="0" smtClean="0">
              <a:solidFill>
                <a:schemeClr val="tx1"/>
              </a:solidFill>
              <a:effectLst/>
              <a:latin typeface="+mn-lt"/>
              <a:ea typeface="+mn-ea"/>
              <a:cs typeface="+mn-cs"/>
            </a:endParaRPr>
          </a:p>
          <a:p>
            <a:r>
              <a:rPr lang="en-NZ" dirty="0"/>
              <a:t>There are very limited employment opportunities for Palestinian and Syrian refugees – as governments try to keep the jobs for their own citizens.  The refugees credit DSPR for helping them gain confidence and find the support  to provide extra income for their families </a:t>
            </a:r>
            <a:r>
              <a:rPr lang="en-NZ" dirty="0" smtClean="0"/>
              <a:t>who are </a:t>
            </a:r>
            <a:r>
              <a:rPr lang="en-NZ" dirty="0"/>
              <a:t>almost totally dependent on the United Nations and other agencies for food and other necessities.  DSPR has helped many young women into employment through their vocational programmes.  They run sewing, hairdressing and secretarial courses  in </a:t>
            </a:r>
            <a:r>
              <a:rPr lang="en-NZ" dirty="0" smtClean="0"/>
              <a:t>Jordan, Lebanon </a:t>
            </a:r>
            <a:r>
              <a:rPr lang="en-NZ" dirty="0"/>
              <a:t>and Gaza. </a:t>
            </a:r>
            <a:r>
              <a:rPr lang="en-NZ" dirty="0" smtClean="0"/>
              <a:t> Y</a:t>
            </a:r>
            <a:r>
              <a:rPr lang="en-NZ" dirty="0" smtClean="0"/>
              <a:t>oung men </a:t>
            </a:r>
            <a:r>
              <a:rPr lang="en-NZ" dirty="0"/>
              <a:t>prefer to work on computers and electricity or mechanics </a:t>
            </a:r>
            <a:r>
              <a:rPr lang="en-NZ" dirty="0" smtClean="0"/>
              <a:t>.  Graduates </a:t>
            </a:r>
            <a:r>
              <a:rPr lang="en-NZ" dirty="0"/>
              <a:t>have a very good employment </a:t>
            </a:r>
            <a:r>
              <a:rPr lang="en-NZ" dirty="0" smtClean="0"/>
              <a:t>rate </a:t>
            </a:r>
            <a:r>
              <a:rPr lang="en-NZ" dirty="0" smtClean="0"/>
              <a:t>and the training </a:t>
            </a:r>
            <a:r>
              <a:rPr lang="en-NZ" dirty="0" smtClean="0"/>
              <a:t>gives young people an opportunity to contribute to family income which is a source of great pride when unemployment reached 52% in Gaza last year.</a:t>
            </a:r>
            <a:endParaRPr lang="en-NZ" dirty="0"/>
          </a:p>
          <a:p>
            <a:r>
              <a:rPr lang="en-NZ" dirty="0"/>
              <a:t> </a:t>
            </a:r>
          </a:p>
          <a:p>
            <a:endParaRPr lang="en-NZ" dirty="0"/>
          </a:p>
        </p:txBody>
      </p:sp>
      <p:sp>
        <p:nvSpPr>
          <p:cNvPr id="4" name="Slide Number Placeholder 3"/>
          <p:cNvSpPr>
            <a:spLocks noGrp="1"/>
          </p:cNvSpPr>
          <p:nvPr>
            <p:ph type="sldNum" sz="quarter" idx="10"/>
          </p:nvPr>
        </p:nvSpPr>
        <p:spPr/>
        <p:txBody>
          <a:bodyPr/>
          <a:lstStyle/>
          <a:p>
            <a:fld id="{AE0A343E-A536-4CC6-85B0-B04760FDE547}" type="slidenum">
              <a:rPr lang="en-NZ" smtClean="0"/>
              <a:t>6</a:t>
            </a:fld>
            <a:endParaRPr lang="en-NZ"/>
          </a:p>
        </p:txBody>
      </p:sp>
    </p:spTree>
    <p:extLst>
      <p:ext uri="{BB962C8B-B14F-4D97-AF65-F5344CB8AC3E}">
        <p14:creationId xmlns:p14="http://schemas.microsoft.com/office/powerpoint/2010/main" val="4061167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Palestinians confront the Occupation by Israel </a:t>
            </a:r>
            <a:r>
              <a:rPr lang="en-NZ" dirty="0" smtClean="0"/>
              <a:t>on a daily basis</a:t>
            </a:r>
            <a:r>
              <a:rPr lang="en-NZ" dirty="0" smtClean="0"/>
              <a:t>.  </a:t>
            </a:r>
            <a:r>
              <a:rPr lang="en-NZ" dirty="0" smtClean="0"/>
              <a:t>Military checkpoints are common and can be closed at short notice, leaving families split or unable to go home.  Gaza has not been rebuilt after the 2014 war.  Israel controls the borders and </a:t>
            </a:r>
            <a:r>
              <a:rPr lang="en-NZ" dirty="0" smtClean="0"/>
              <a:t>allows only limited </a:t>
            </a:r>
            <a:r>
              <a:rPr lang="en-NZ" dirty="0" smtClean="0"/>
              <a:t>construction materials into the territory.</a:t>
            </a:r>
            <a:endParaRPr lang="en-NZ" dirty="0" smtClean="0"/>
          </a:p>
          <a:p>
            <a:endParaRPr lang="en-NZ" sz="1200" kern="1200" dirty="0">
              <a:solidFill>
                <a:schemeClr val="tx1"/>
              </a:solidFill>
              <a:effectLst/>
              <a:latin typeface="+mn-lt"/>
              <a:ea typeface="+mn-ea"/>
              <a:cs typeface="+mn-cs"/>
            </a:endParaRPr>
          </a:p>
          <a:p>
            <a:r>
              <a:rPr lang="en-NZ" dirty="0" smtClean="0"/>
              <a:t>The occupation breeds despair and violence especially among young people who can resort to stone throwing.   At any one time up to 700 children under the age of 18 are held in Israeli jails.  They grow up living with a strong military presence and no opportunities.  The Israeli military regularly patrol the countryside and undertake significant manoeuvres.  </a:t>
            </a:r>
          </a:p>
          <a:p>
            <a:endParaRPr lang="en-NZ" dirty="0"/>
          </a:p>
          <a:p>
            <a:r>
              <a:rPr lang="en-NZ" dirty="0" smtClean="0"/>
              <a:t>Israel controls the borders, the water supply and electricity.  The new Israeli settlements use </a:t>
            </a:r>
            <a:r>
              <a:rPr lang="en-NZ" dirty="0" smtClean="0"/>
              <a:t>more of </a:t>
            </a:r>
            <a:r>
              <a:rPr lang="en-NZ" dirty="0" smtClean="0"/>
              <a:t>these </a:t>
            </a:r>
            <a:r>
              <a:rPr lang="en-NZ" dirty="0" smtClean="0"/>
              <a:t>resources and are connected by roads that cut through Palestinian settlements.  The security wall built by Israel has cut off people from their homes and land.  It surrounds Bethlehem on three sides.</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AE0A343E-A536-4CC6-85B0-B04760FDE547}" type="slidenum">
              <a:rPr lang="en-NZ" smtClean="0"/>
              <a:t>7</a:t>
            </a:fld>
            <a:endParaRPr lang="en-NZ"/>
          </a:p>
        </p:txBody>
      </p:sp>
    </p:spTree>
    <p:extLst>
      <p:ext uri="{BB962C8B-B14F-4D97-AF65-F5344CB8AC3E}">
        <p14:creationId xmlns:p14="http://schemas.microsoft.com/office/powerpoint/2010/main" val="2595924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two years, </a:t>
            </a:r>
            <a:r>
              <a:rPr lang="en-US" sz="1200" kern="1200" dirty="0" err="1" smtClean="0">
                <a:solidFill>
                  <a:schemeClr val="tx1"/>
                </a:solidFill>
                <a:effectLst/>
                <a:latin typeface="+mn-lt"/>
                <a:ea typeface="+mn-ea"/>
                <a:cs typeface="+mn-cs"/>
              </a:rPr>
              <a:t>Shireen</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(pictured right)</a:t>
            </a:r>
            <a:r>
              <a:rPr lang="en-US" sz="1200" kern="1200" dirty="0" smtClean="0">
                <a:solidFill>
                  <a:schemeClr val="tx1"/>
                </a:solidFill>
                <a:effectLst/>
                <a:latin typeface="+mn-lt"/>
                <a:ea typeface="+mn-ea"/>
                <a:cs typeface="+mn-cs"/>
              </a:rPr>
              <a:t> has </a:t>
            </a:r>
            <a:r>
              <a:rPr lang="en-US" sz="1200" kern="1200" dirty="0" smtClean="0">
                <a:solidFill>
                  <a:schemeClr val="tx1"/>
                </a:solidFill>
                <a:effectLst/>
                <a:latin typeface="+mn-lt"/>
                <a:ea typeface="+mn-ea"/>
                <a:cs typeface="+mn-cs"/>
              </a:rPr>
              <a:t>worked as a volunteer with DSPR Jordan.  She welcomes the chance to get out of her tiny apartment and meet with other women, something she would not have done back home in Syria.  She says for her it is better than the 1,000 pills prescribed by the psychiatric clinic she attended when she first arrived in Irbid, a city close to the border with Syria. </a:t>
            </a:r>
            <a:endParaRPr lang="en-NZ"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One of the </a:t>
            </a:r>
            <a:r>
              <a:rPr lang="en-US" sz="1200" kern="1200" dirty="0" err="1" smtClean="0">
                <a:solidFill>
                  <a:schemeClr val="tx1"/>
                </a:solidFill>
                <a:effectLst/>
                <a:latin typeface="+mn-lt"/>
                <a:ea typeface="+mn-ea"/>
                <a:cs typeface="+mn-cs"/>
              </a:rPr>
              <a:t>programmes</a:t>
            </a:r>
            <a:r>
              <a:rPr lang="en-US" sz="1200" kern="1200" dirty="0" smtClean="0">
                <a:solidFill>
                  <a:schemeClr val="tx1"/>
                </a:solidFill>
                <a:effectLst/>
                <a:latin typeface="+mn-lt"/>
                <a:ea typeface="+mn-ea"/>
                <a:cs typeface="+mn-cs"/>
              </a:rPr>
              <a:t> DSPR runs in Jordan is a network of support groups for mothers.  Leaders like Shireen are trained to support their members, collect data and report any pressing needs to DSPR for further help.  </a:t>
            </a:r>
            <a:r>
              <a:rPr lang="en-US" sz="1200" kern="1200" dirty="0" err="1" smtClean="0">
                <a:solidFill>
                  <a:schemeClr val="tx1"/>
                </a:solidFill>
                <a:effectLst/>
                <a:latin typeface="+mn-lt"/>
                <a:ea typeface="+mn-ea"/>
                <a:cs typeface="+mn-cs"/>
              </a:rPr>
              <a:t>Shirren</a:t>
            </a:r>
            <a:r>
              <a:rPr lang="en-US" sz="1200" kern="1200" dirty="0" smtClean="0">
                <a:solidFill>
                  <a:schemeClr val="tx1"/>
                </a:solidFill>
                <a:effectLst/>
                <a:latin typeface="+mn-lt"/>
                <a:ea typeface="+mn-ea"/>
                <a:cs typeface="+mn-cs"/>
              </a:rPr>
              <a:t> passes on what she has learnt to her group – lessons about health, how to improve livelihoods or community issues like gender based violence. In Syria, </a:t>
            </a:r>
            <a:r>
              <a:rPr lang="en-US" sz="1200" kern="1200" dirty="0" smtClean="0">
                <a:solidFill>
                  <a:schemeClr val="tx1"/>
                </a:solidFill>
                <a:effectLst/>
                <a:latin typeface="+mn-lt"/>
                <a:ea typeface="+mn-ea"/>
                <a:cs typeface="+mn-cs"/>
              </a:rPr>
              <a:t>she spent </a:t>
            </a:r>
            <a:r>
              <a:rPr lang="en-US" sz="1200" kern="1200" dirty="0" smtClean="0">
                <a:solidFill>
                  <a:schemeClr val="tx1"/>
                </a:solidFill>
                <a:effectLst/>
                <a:latin typeface="+mn-lt"/>
                <a:ea typeface="+mn-ea"/>
                <a:cs typeface="+mn-cs"/>
              </a:rPr>
              <a:t>her days at home caring for her family, so the biggest challenge has been to find the courage to speak in front of </a:t>
            </a:r>
            <a:r>
              <a:rPr lang="en-US" sz="1200" kern="1200" dirty="0" smtClean="0">
                <a:solidFill>
                  <a:schemeClr val="tx1"/>
                </a:solidFill>
                <a:effectLst/>
                <a:latin typeface="+mn-lt"/>
                <a:ea typeface="+mn-ea"/>
                <a:cs typeface="+mn-cs"/>
              </a:rPr>
              <a:t>others.  </a:t>
            </a:r>
            <a:endParaRPr lang="en-NZ"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Shireen’s story is not an easy one.  In 2015 with her four children she fled </a:t>
            </a:r>
            <a:r>
              <a:rPr lang="en-US" sz="1200" kern="1200" dirty="0" err="1" smtClean="0">
                <a:solidFill>
                  <a:schemeClr val="tx1"/>
                </a:solidFill>
                <a:effectLst/>
                <a:latin typeface="+mn-lt"/>
                <a:ea typeface="+mn-ea"/>
                <a:cs typeface="+mn-cs"/>
              </a:rPr>
              <a:t>Dar’a</a:t>
            </a:r>
            <a:r>
              <a:rPr lang="en-US" sz="1200" kern="1200" dirty="0" smtClean="0">
                <a:solidFill>
                  <a:schemeClr val="tx1"/>
                </a:solidFill>
                <a:effectLst/>
                <a:latin typeface="+mn-lt"/>
                <a:ea typeface="+mn-ea"/>
                <a:cs typeface="+mn-cs"/>
              </a:rPr>
              <a:t>, where Syria’s uprising first began seven years ago.</a:t>
            </a:r>
            <a:endParaRPr lang="en-NZ"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"Since I came to Jordan, I was in trauma because of the death of my husband, where he was killed in front of my eyes.  It forced me to be a regular visitor to the psychiatric clinic for a long period of time," she says.</a:t>
            </a:r>
            <a:endParaRPr lang="en-NZ"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strong woman, Shireen has found new purpose in her role as group leader with new responsibilities outside her home.  She is not sure what the future holds for her homeland.   However, her bottom line will always be her own children – she is determined that they will keep up their schooling as she knows this is the best investment for the future.</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AE0A343E-A536-4CC6-85B0-B04760FDE547}" type="slidenum">
              <a:rPr lang="en-NZ" smtClean="0"/>
              <a:t>8</a:t>
            </a:fld>
            <a:endParaRPr lang="en-NZ"/>
          </a:p>
        </p:txBody>
      </p:sp>
    </p:spTree>
    <p:extLst>
      <p:ext uri="{BB962C8B-B14F-4D97-AF65-F5344CB8AC3E}">
        <p14:creationId xmlns:p14="http://schemas.microsoft.com/office/powerpoint/2010/main" val="1569978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DSPR makes spaces for women to come together.  They have trained trainers who in turn train leaders of women’s groups.  The women can share knowledge and experiences.  Those from Syria learn how to adapt to </a:t>
            </a:r>
            <a:r>
              <a:rPr lang="en-NZ" dirty="0" smtClean="0"/>
              <a:t>their </a:t>
            </a:r>
            <a:r>
              <a:rPr lang="en-NZ" dirty="0" smtClean="0"/>
              <a:t>new environment.  </a:t>
            </a:r>
          </a:p>
          <a:p>
            <a:endParaRPr lang="en-NZ" dirty="0"/>
          </a:p>
          <a:p>
            <a:r>
              <a:rPr lang="en-NZ" dirty="0" smtClean="0"/>
              <a:t>In these groups they have been able to </a:t>
            </a:r>
            <a:r>
              <a:rPr lang="en-NZ" dirty="0"/>
              <a:t>promote education for </a:t>
            </a:r>
            <a:r>
              <a:rPr lang="en-NZ" dirty="0" smtClean="0"/>
              <a:t>girls to discourage </a:t>
            </a:r>
            <a:r>
              <a:rPr lang="en-NZ" dirty="0" smtClean="0"/>
              <a:t>families from marrying young women as young as 12 or 13 as a response to the shortage of food and </a:t>
            </a:r>
            <a:r>
              <a:rPr lang="en-NZ" dirty="0" smtClean="0"/>
              <a:t>money.</a:t>
            </a:r>
            <a:endParaRPr lang="en-NZ" dirty="0" smtClean="0"/>
          </a:p>
          <a:p>
            <a:endParaRPr lang="en-NZ" dirty="0"/>
          </a:p>
          <a:p>
            <a:r>
              <a:rPr lang="en-NZ" dirty="0" smtClean="0"/>
              <a:t>By working with Palestinian and Syrian refugee women together, DSPR has helped manage </a:t>
            </a:r>
            <a:r>
              <a:rPr lang="en-NZ" dirty="0" smtClean="0"/>
              <a:t>tensions that often arise between refugees and host communities.  </a:t>
            </a:r>
            <a:r>
              <a:rPr lang="en-NZ" dirty="0" smtClean="0"/>
              <a:t>Your support has been a lifeline to them.</a:t>
            </a:r>
            <a:endParaRPr lang="en-NZ" dirty="0"/>
          </a:p>
          <a:p>
            <a:endParaRPr lang="en-NZ" dirty="0"/>
          </a:p>
        </p:txBody>
      </p:sp>
      <p:sp>
        <p:nvSpPr>
          <p:cNvPr id="4" name="Slide Number Placeholder 3"/>
          <p:cNvSpPr>
            <a:spLocks noGrp="1"/>
          </p:cNvSpPr>
          <p:nvPr>
            <p:ph type="sldNum" sz="quarter" idx="10"/>
          </p:nvPr>
        </p:nvSpPr>
        <p:spPr/>
        <p:txBody>
          <a:bodyPr/>
          <a:lstStyle/>
          <a:p>
            <a:fld id="{AE0A343E-A536-4CC6-85B0-B04760FDE547}" type="slidenum">
              <a:rPr lang="en-NZ" smtClean="0"/>
              <a:t>9</a:t>
            </a:fld>
            <a:endParaRPr lang="en-NZ"/>
          </a:p>
        </p:txBody>
      </p:sp>
    </p:spTree>
    <p:extLst>
      <p:ext uri="{BB962C8B-B14F-4D97-AF65-F5344CB8AC3E}">
        <p14:creationId xmlns:p14="http://schemas.microsoft.com/office/powerpoint/2010/main" val="751962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5B0088A-C8D0-4920-A5A2-37CCE3A4A4E3}" type="datetimeFigureOut">
              <a:rPr lang="en-NZ" smtClean="0"/>
              <a:t>27/09/2019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5D61949-638B-444A-A5C4-F1C9D2C973E2}" type="slidenum">
              <a:rPr lang="en-NZ" smtClean="0"/>
              <a:t>‹#›</a:t>
            </a:fld>
            <a:endParaRPr lang="en-NZ"/>
          </a:p>
        </p:txBody>
      </p:sp>
    </p:spTree>
    <p:extLst>
      <p:ext uri="{BB962C8B-B14F-4D97-AF65-F5344CB8AC3E}">
        <p14:creationId xmlns:p14="http://schemas.microsoft.com/office/powerpoint/2010/main" val="513644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5B0088A-C8D0-4920-A5A2-37CCE3A4A4E3}" type="datetimeFigureOut">
              <a:rPr lang="en-NZ" smtClean="0"/>
              <a:t>27/09/2019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5D61949-638B-444A-A5C4-F1C9D2C973E2}" type="slidenum">
              <a:rPr lang="en-NZ" smtClean="0"/>
              <a:t>‹#›</a:t>
            </a:fld>
            <a:endParaRPr lang="en-NZ"/>
          </a:p>
        </p:txBody>
      </p:sp>
    </p:spTree>
    <p:extLst>
      <p:ext uri="{BB962C8B-B14F-4D97-AF65-F5344CB8AC3E}">
        <p14:creationId xmlns:p14="http://schemas.microsoft.com/office/powerpoint/2010/main" val="3618241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15B0088A-C8D0-4920-A5A2-37CCE3A4A4E3}" type="datetimeFigureOut">
              <a:rPr lang="en-NZ" smtClean="0"/>
              <a:t>27/09/2019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5D61949-638B-444A-A5C4-F1C9D2C973E2}" type="slidenum">
              <a:rPr lang="en-NZ" smtClean="0"/>
              <a:t>‹#›</a:t>
            </a:fld>
            <a:endParaRPr lang="en-NZ"/>
          </a:p>
        </p:txBody>
      </p:sp>
    </p:spTree>
    <p:extLst>
      <p:ext uri="{BB962C8B-B14F-4D97-AF65-F5344CB8AC3E}">
        <p14:creationId xmlns:p14="http://schemas.microsoft.com/office/powerpoint/2010/main" val="3728675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15B0088A-C8D0-4920-A5A2-37CCE3A4A4E3}" type="datetimeFigureOut">
              <a:rPr lang="en-NZ" smtClean="0"/>
              <a:t>27/09/2019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5D61949-638B-444A-A5C4-F1C9D2C973E2}" type="slidenum">
              <a:rPr lang="en-NZ" smtClean="0"/>
              <a:t>‹#›</a:t>
            </a:fld>
            <a:endParaRPr lang="en-NZ"/>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234708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5B0088A-C8D0-4920-A5A2-37CCE3A4A4E3}" type="datetimeFigureOut">
              <a:rPr lang="en-NZ" smtClean="0"/>
              <a:t>27/09/2019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5D61949-638B-444A-A5C4-F1C9D2C973E2}" type="slidenum">
              <a:rPr lang="en-NZ" smtClean="0"/>
              <a:t>‹#›</a:t>
            </a:fld>
            <a:endParaRPr lang="en-NZ"/>
          </a:p>
        </p:txBody>
      </p:sp>
    </p:spTree>
    <p:extLst>
      <p:ext uri="{BB962C8B-B14F-4D97-AF65-F5344CB8AC3E}">
        <p14:creationId xmlns:p14="http://schemas.microsoft.com/office/powerpoint/2010/main" val="535294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5B0088A-C8D0-4920-A5A2-37CCE3A4A4E3}" type="datetimeFigureOut">
              <a:rPr lang="en-NZ" smtClean="0"/>
              <a:t>27/09/2019</a:t>
            </a:fld>
            <a:endParaRPr lang="en-NZ"/>
          </a:p>
        </p:txBody>
      </p:sp>
      <p:sp>
        <p:nvSpPr>
          <p:cNvPr id="4"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5D61949-638B-444A-A5C4-F1C9D2C973E2}" type="slidenum">
              <a:rPr lang="en-NZ" smtClean="0"/>
              <a:t>‹#›</a:t>
            </a:fld>
            <a:endParaRPr lang="en-NZ"/>
          </a:p>
        </p:txBody>
      </p:sp>
    </p:spTree>
    <p:extLst>
      <p:ext uri="{BB962C8B-B14F-4D97-AF65-F5344CB8AC3E}">
        <p14:creationId xmlns:p14="http://schemas.microsoft.com/office/powerpoint/2010/main" val="968757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5B0088A-C8D0-4920-A5A2-37CCE3A4A4E3}" type="datetimeFigureOut">
              <a:rPr lang="en-NZ" smtClean="0"/>
              <a:t>27/09/2019</a:t>
            </a:fld>
            <a:endParaRPr lang="en-NZ"/>
          </a:p>
        </p:txBody>
      </p:sp>
      <p:sp>
        <p:nvSpPr>
          <p:cNvPr id="4"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5D61949-638B-444A-A5C4-F1C9D2C973E2}" type="slidenum">
              <a:rPr lang="en-NZ" smtClean="0"/>
              <a:t>‹#›</a:t>
            </a:fld>
            <a:endParaRPr lang="en-NZ"/>
          </a:p>
        </p:txBody>
      </p:sp>
    </p:spTree>
    <p:extLst>
      <p:ext uri="{BB962C8B-B14F-4D97-AF65-F5344CB8AC3E}">
        <p14:creationId xmlns:p14="http://schemas.microsoft.com/office/powerpoint/2010/main" val="1955424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B0088A-C8D0-4920-A5A2-37CCE3A4A4E3}" type="datetimeFigureOut">
              <a:rPr lang="en-NZ" smtClean="0"/>
              <a:t>27/09/2019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5D61949-638B-444A-A5C4-F1C9D2C973E2}" type="slidenum">
              <a:rPr lang="en-NZ" smtClean="0"/>
              <a:t>‹#›</a:t>
            </a:fld>
            <a:endParaRPr lang="en-NZ"/>
          </a:p>
        </p:txBody>
      </p:sp>
    </p:spTree>
    <p:extLst>
      <p:ext uri="{BB962C8B-B14F-4D97-AF65-F5344CB8AC3E}">
        <p14:creationId xmlns:p14="http://schemas.microsoft.com/office/powerpoint/2010/main" val="1664589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B0088A-C8D0-4920-A5A2-37CCE3A4A4E3}" type="datetimeFigureOut">
              <a:rPr lang="en-NZ" smtClean="0"/>
              <a:t>27/09/2019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5D61949-638B-444A-A5C4-F1C9D2C973E2}" type="slidenum">
              <a:rPr lang="en-NZ" smtClean="0"/>
              <a:t>‹#›</a:t>
            </a:fld>
            <a:endParaRPr lang="en-NZ"/>
          </a:p>
        </p:txBody>
      </p:sp>
    </p:spTree>
    <p:extLst>
      <p:ext uri="{BB962C8B-B14F-4D97-AF65-F5344CB8AC3E}">
        <p14:creationId xmlns:p14="http://schemas.microsoft.com/office/powerpoint/2010/main" val="800365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15B0088A-C8D0-4920-A5A2-37CCE3A4A4E3}" type="datetimeFigureOut">
              <a:rPr lang="en-NZ" smtClean="0"/>
              <a:t>27/09/2019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5D61949-638B-444A-A5C4-F1C9D2C973E2}" type="slidenum">
              <a:rPr lang="en-NZ" smtClean="0"/>
              <a:t>‹#›</a:t>
            </a:fld>
            <a:endParaRPr lang="en-NZ"/>
          </a:p>
        </p:txBody>
      </p:sp>
    </p:spTree>
    <p:extLst>
      <p:ext uri="{BB962C8B-B14F-4D97-AF65-F5344CB8AC3E}">
        <p14:creationId xmlns:p14="http://schemas.microsoft.com/office/powerpoint/2010/main" val="2413518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5B0088A-C8D0-4920-A5A2-37CCE3A4A4E3}" type="datetimeFigureOut">
              <a:rPr lang="en-NZ" smtClean="0"/>
              <a:t>27/09/2019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5D61949-638B-444A-A5C4-F1C9D2C973E2}" type="slidenum">
              <a:rPr lang="en-NZ" smtClean="0"/>
              <a:t>‹#›</a:t>
            </a:fld>
            <a:endParaRPr lang="en-NZ"/>
          </a:p>
        </p:txBody>
      </p:sp>
    </p:spTree>
    <p:extLst>
      <p:ext uri="{BB962C8B-B14F-4D97-AF65-F5344CB8AC3E}">
        <p14:creationId xmlns:p14="http://schemas.microsoft.com/office/powerpoint/2010/main" val="2481545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5B0088A-C8D0-4920-A5A2-37CCE3A4A4E3}" type="datetimeFigureOut">
              <a:rPr lang="en-NZ" smtClean="0"/>
              <a:t>27/09/2019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5D61949-638B-444A-A5C4-F1C9D2C973E2}" type="slidenum">
              <a:rPr lang="en-NZ" smtClean="0"/>
              <a:t>‹#›</a:t>
            </a:fld>
            <a:endParaRPr lang="en-NZ"/>
          </a:p>
        </p:txBody>
      </p:sp>
    </p:spTree>
    <p:extLst>
      <p:ext uri="{BB962C8B-B14F-4D97-AF65-F5344CB8AC3E}">
        <p14:creationId xmlns:p14="http://schemas.microsoft.com/office/powerpoint/2010/main" val="805118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B0088A-C8D0-4920-A5A2-37CCE3A4A4E3}" type="datetimeFigureOut">
              <a:rPr lang="en-NZ" smtClean="0"/>
              <a:t>27/09/2019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65D61949-638B-444A-A5C4-F1C9D2C973E2}" type="slidenum">
              <a:rPr lang="en-NZ" smtClean="0"/>
              <a:t>‹#›</a:t>
            </a:fld>
            <a:endParaRPr lang="en-NZ"/>
          </a:p>
        </p:txBody>
      </p:sp>
    </p:spTree>
    <p:extLst>
      <p:ext uri="{BB962C8B-B14F-4D97-AF65-F5344CB8AC3E}">
        <p14:creationId xmlns:p14="http://schemas.microsoft.com/office/powerpoint/2010/main" val="3733850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5B0088A-C8D0-4920-A5A2-37CCE3A4A4E3}" type="datetimeFigureOut">
              <a:rPr lang="en-NZ" smtClean="0"/>
              <a:t>27/09/2019</a:t>
            </a:fld>
            <a:endParaRPr lang="en-NZ"/>
          </a:p>
        </p:txBody>
      </p:sp>
      <p:sp>
        <p:nvSpPr>
          <p:cNvPr id="5" name="Footer Placeholder 3"/>
          <p:cNvSpPr>
            <a:spLocks noGrp="1"/>
          </p:cNvSpPr>
          <p:nvPr>
            <p:ph type="ftr" sz="quarter" idx="11"/>
          </p:nvPr>
        </p:nvSpPr>
        <p:spPr/>
        <p:txBody>
          <a:bodyPr/>
          <a:lstStyle/>
          <a:p>
            <a:endParaRPr lang="en-NZ"/>
          </a:p>
        </p:txBody>
      </p:sp>
      <p:sp>
        <p:nvSpPr>
          <p:cNvPr id="6" name="Slide Number Placeholder 4"/>
          <p:cNvSpPr>
            <a:spLocks noGrp="1"/>
          </p:cNvSpPr>
          <p:nvPr>
            <p:ph type="sldNum" sz="quarter" idx="12"/>
          </p:nvPr>
        </p:nvSpPr>
        <p:spPr/>
        <p:txBody>
          <a:bodyPr/>
          <a:lstStyle/>
          <a:p>
            <a:fld id="{65D61949-638B-444A-A5C4-F1C9D2C973E2}" type="slidenum">
              <a:rPr lang="en-NZ" smtClean="0"/>
              <a:t>‹#›</a:t>
            </a:fld>
            <a:endParaRPr lang="en-NZ"/>
          </a:p>
        </p:txBody>
      </p:sp>
    </p:spTree>
    <p:extLst>
      <p:ext uri="{BB962C8B-B14F-4D97-AF65-F5344CB8AC3E}">
        <p14:creationId xmlns:p14="http://schemas.microsoft.com/office/powerpoint/2010/main" val="3088119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5B0088A-C8D0-4920-A5A2-37CCE3A4A4E3}" type="datetimeFigureOut">
              <a:rPr lang="en-NZ" smtClean="0"/>
              <a:t>27/09/2019</a:t>
            </a:fld>
            <a:endParaRPr lang="en-NZ"/>
          </a:p>
        </p:txBody>
      </p:sp>
      <p:sp>
        <p:nvSpPr>
          <p:cNvPr id="5" name="Footer Placeholder 2"/>
          <p:cNvSpPr>
            <a:spLocks noGrp="1"/>
          </p:cNvSpPr>
          <p:nvPr>
            <p:ph type="ftr" sz="quarter" idx="11"/>
          </p:nvPr>
        </p:nvSpPr>
        <p:spPr/>
        <p:txBody>
          <a:bodyPr/>
          <a:lstStyle/>
          <a:p>
            <a:endParaRPr lang="en-NZ"/>
          </a:p>
        </p:txBody>
      </p:sp>
      <p:sp>
        <p:nvSpPr>
          <p:cNvPr id="6" name="Slide Number Placeholder 3"/>
          <p:cNvSpPr>
            <a:spLocks noGrp="1"/>
          </p:cNvSpPr>
          <p:nvPr>
            <p:ph type="sldNum" sz="quarter" idx="12"/>
          </p:nvPr>
        </p:nvSpPr>
        <p:spPr/>
        <p:txBody>
          <a:bodyPr/>
          <a:lstStyle/>
          <a:p>
            <a:fld id="{65D61949-638B-444A-A5C4-F1C9D2C973E2}" type="slidenum">
              <a:rPr lang="en-NZ" smtClean="0"/>
              <a:t>‹#›</a:t>
            </a:fld>
            <a:endParaRPr lang="en-NZ"/>
          </a:p>
        </p:txBody>
      </p:sp>
    </p:spTree>
    <p:extLst>
      <p:ext uri="{BB962C8B-B14F-4D97-AF65-F5344CB8AC3E}">
        <p14:creationId xmlns:p14="http://schemas.microsoft.com/office/powerpoint/2010/main" val="3561204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15B0088A-C8D0-4920-A5A2-37CCE3A4A4E3}" type="datetimeFigureOut">
              <a:rPr lang="en-NZ" smtClean="0"/>
              <a:t>27/09/2019</a:t>
            </a:fld>
            <a:endParaRPr lang="en-NZ"/>
          </a:p>
        </p:txBody>
      </p:sp>
      <p:sp>
        <p:nvSpPr>
          <p:cNvPr id="5" name="Footer Placeholder 5"/>
          <p:cNvSpPr>
            <a:spLocks noGrp="1"/>
          </p:cNvSpPr>
          <p:nvPr>
            <p:ph type="ftr" sz="quarter" idx="11"/>
          </p:nvPr>
        </p:nvSpPr>
        <p:spPr/>
        <p:txBody>
          <a:bodyPr/>
          <a:lstStyle/>
          <a:p>
            <a:endParaRPr lang="en-NZ"/>
          </a:p>
        </p:txBody>
      </p:sp>
      <p:sp>
        <p:nvSpPr>
          <p:cNvPr id="6" name="Slide Number Placeholder 6"/>
          <p:cNvSpPr>
            <a:spLocks noGrp="1"/>
          </p:cNvSpPr>
          <p:nvPr>
            <p:ph type="sldNum" sz="quarter" idx="12"/>
          </p:nvPr>
        </p:nvSpPr>
        <p:spPr/>
        <p:txBody>
          <a:bodyPr/>
          <a:lstStyle/>
          <a:p>
            <a:fld id="{65D61949-638B-444A-A5C4-F1C9D2C973E2}" type="slidenum">
              <a:rPr lang="en-NZ" smtClean="0"/>
              <a:t>‹#›</a:t>
            </a:fld>
            <a:endParaRPr lang="en-NZ"/>
          </a:p>
        </p:txBody>
      </p:sp>
    </p:spTree>
    <p:extLst>
      <p:ext uri="{BB962C8B-B14F-4D97-AF65-F5344CB8AC3E}">
        <p14:creationId xmlns:p14="http://schemas.microsoft.com/office/powerpoint/2010/main" val="2337474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5B0088A-C8D0-4920-A5A2-37CCE3A4A4E3}" type="datetimeFigureOut">
              <a:rPr lang="en-NZ" smtClean="0"/>
              <a:t>27/09/2019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5D61949-638B-444A-A5C4-F1C9D2C973E2}" type="slidenum">
              <a:rPr lang="en-NZ" smtClean="0"/>
              <a:t>‹#›</a:t>
            </a:fld>
            <a:endParaRPr lang="en-NZ"/>
          </a:p>
        </p:txBody>
      </p:sp>
    </p:spTree>
    <p:extLst>
      <p:ext uri="{BB962C8B-B14F-4D97-AF65-F5344CB8AC3E}">
        <p14:creationId xmlns:p14="http://schemas.microsoft.com/office/powerpoint/2010/main" val="2579767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5B0088A-C8D0-4920-A5A2-37CCE3A4A4E3}" type="datetimeFigureOut">
              <a:rPr lang="en-NZ" smtClean="0"/>
              <a:t>27/09/2019</a:t>
            </a:fld>
            <a:endParaRPr lang="en-NZ"/>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NZ"/>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5D61949-638B-444A-A5C4-F1C9D2C973E2}" type="slidenum">
              <a:rPr lang="en-NZ" smtClean="0"/>
              <a:t>‹#›</a:t>
            </a:fld>
            <a:endParaRPr lang="en-NZ"/>
          </a:p>
        </p:txBody>
      </p:sp>
    </p:spTree>
    <p:extLst>
      <p:ext uri="{BB962C8B-B14F-4D97-AF65-F5344CB8AC3E}">
        <p14:creationId xmlns:p14="http://schemas.microsoft.com/office/powerpoint/2010/main" val="1459024840"/>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8.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627634" y="1735348"/>
            <a:ext cx="3564366" cy="5122652"/>
          </a:xfrm>
        </p:spPr>
        <p:txBody>
          <a:bodyPr/>
          <a:lstStyle/>
          <a:p>
            <a:r>
              <a:rPr lang="en-US" sz="3200" b="1" dirty="0" smtClean="0">
                <a:latin typeface="Arial" panose="020B0604020202020204" pitchFamily="34" charset="0"/>
                <a:cs typeface="Arial" panose="020B0604020202020204" pitchFamily="34" charset="0"/>
              </a:rPr>
              <a:t>Report Back</a:t>
            </a:r>
          </a:p>
          <a:p>
            <a:endParaRPr lang="en-US" sz="3200" b="1" dirty="0" smtClean="0">
              <a:latin typeface="Arial" panose="020B0604020202020204" pitchFamily="34" charset="0"/>
              <a:cs typeface="Arial" panose="020B0604020202020204" pitchFamily="34" charset="0"/>
            </a:endParaRPr>
          </a:p>
          <a:p>
            <a:r>
              <a:rPr lang="en-US" sz="3200" b="1" dirty="0" smtClean="0">
                <a:latin typeface="Arial" panose="020B0604020202020204" pitchFamily="34" charset="0"/>
                <a:cs typeface="Arial" panose="020B0604020202020204" pitchFamily="34" charset="0"/>
              </a:rPr>
              <a:t>Special Project </a:t>
            </a:r>
          </a:p>
          <a:p>
            <a:endParaRPr lang="en-US" sz="1200" b="1" dirty="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2017 – 18 Uganda</a:t>
            </a:r>
            <a:r>
              <a:rPr lang="en-US" sz="2800" b="1" dirty="0" smtClean="0">
                <a:latin typeface="Arial" panose="020B0604020202020204" pitchFamily="34" charset="0"/>
                <a:cs typeface="Arial" panose="020B0604020202020204" pitchFamily="34" charset="0"/>
              </a:rPr>
              <a:t/>
            </a:r>
            <a:br>
              <a:rPr lang="en-US" sz="2800" b="1"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2018 </a:t>
            </a:r>
            <a:r>
              <a:rPr lang="en-US" sz="2800" b="1" dirty="0" smtClean="0">
                <a:latin typeface="Arial" panose="020B0604020202020204" pitchFamily="34" charset="0"/>
                <a:cs typeface="Arial" panose="020B0604020202020204" pitchFamily="34" charset="0"/>
              </a:rPr>
              <a:t>– 19 Fiji</a:t>
            </a:r>
            <a:endParaRPr lang="en-US" sz="2800" b="1"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NZ" dirty="0">
              <a:latin typeface="Arial" panose="020B0604020202020204" pitchFamily="34" charset="0"/>
              <a:cs typeface="Arial" panose="020B0604020202020204" pitchFamily="34" charset="0"/>
            </a:endParaRPr>
          </a:p>
        </p:txBody>
      </p:sp>
      <p:grpSp>
        <p:nvGrpSpPr>
          <p:cNvPr id="13" name="Group 12"/>
          <p:cNvGrpSpPr/>
          <p:nvPr/>
        </p:nvGrpSpPr>
        <p:grpSpPr>
          <a:xfrm>
            <a:off x="9119286" y="5397694"/>
            <a:ext cx="2883244" cy="1184338"/>
            <a:chOff x="9835118" y="5876544"/>
            <a:chExt cx="2356882" cy="981456"/>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5118" y="5876544"/>
              <a:ext cx="1058433" cy="98145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3552" y="5876544"/>
              <a:ext cx="1298448" cy="981456"/>
            </a:xfrm>
            <a:prstGeom prst="rect">
              <a:avLst/>
            </a:prstGeom>
          </p:spPr>
        </p:pic>
      </p:gr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37250" y="201999"/>
            <a:ext cx="3038475" cy="1190625"/>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9699" y="4291161"/>
            <a:ext cx="3277858" cy="243419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69632" y="504347"/>
            <a:ext cx="3175986" cy="5646198"/>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9699" y="319596"/>
            <a:ext cx="5160885" cy="3870664"/>
          </a:xfrm>
          <a:prstGeom prst="rect">
            <a:avLst/>
          </a:prstGeom>
        </p:spPr>
      </p:pic>
    </p:spTree>
    <p:extLst>
      <p:ext uri="{BB962C8B-B14F-4D97-AF65-F5344CB8AC3E}">
        <p14:creationId xmlns:p14="http://schemas.microsoft.com/office/powerpoint/2010/main" val="42619171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351980" y="0"/>
            <a:ext cx="2840020" cy="6858000"/>
          </a:xfrm>
        </p:spPr>
        <p:txBody>
          <a:bodyPr/>
          <a:lstStyle/>
          <a:p>
            <a:endParaRPr lang="en-US" sz="3200" b="1" dirty="0" smtClean="0">
              <a:latin typeface="Arial" panose="020B0604020202020204" pitchFamily="34" charset="0"/>
              <a:cs typeface="Arial" panose="020B0604020202020204" pitchFamily="34" charset="0"/>
            </a:endParaRPr>
          </a:p>
          <a:p>
            <a:endParaRPr lang="en-US" sz="3200" b="1" dirty="0" smtClean="0">
              <a:latin typeface="Arial" panose="020B0604020202020204" pitchFamily="34" charset="0"/>
              <a:cs typeface="Arial" panose="020B0604020202020204" pitchFamily="34" charset="0"/>
            </a:endParaRPr>
          </a:p>
          <a:p>
            <a:endParaRPr lang="en-US" sz="1600" b="1"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NZ" dirty="0">
              <a:latin typeface="Arial" panose="020B0604020202020204" pitchFamily="34" charset="0"/>
              <a:cs typeface="Arial" panose="020B0604020202020204" pitchFamily="34" charset="0"/>
            </a:endParaRPr>
          </a:p>
        </p:txBody>
      </p:sp>
      <p:grpSp>
        <p:nvGrpSpPr>
          <p:cNvPr id="13" name="Group 12"/>
          <p:cNvGrpSpPr/>
          <p:nvPr/>
        </p:nvGrpSpPr>
        <p:grpSpPr>
          <a:xfrm>
            <a:off x="9351980" y="5542157"/>
            <a:ext cx="2840020" cy="1315843"/>
            <a:chOff x="9835118" y="5876544"/>
            <a:chExt cx="2356882" cy="981456"/>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5118" y="5876544"/>
              <a:ext cx="1058433" cy="98145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3552" y="5876544"/>
              <a:ext cx="1298448" cy="981456"/>
            </a:xfrm>
            <a:prstGeom prst="rect">
              <a:avLst/>
            </a:prstGeom>
          </p:spPr>
        </p:pic>
      </p:gr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46212" y="0"/>
            <a:ext cx="2845788" cy="1115121"/>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9026" y="831488"/>
            <a:ext cx="7677665" cy="5759751"/>
          </a:xfrm>
          <a:prstGeom prst="rect">
            <a:avLst/>
          </a:prstGeom>
        </p:spPr>
      </p:pic>
    </p:spTree>
    <p:extLst>
      <p:ext uri="{BB962C8B-B14F-4D97-AF65-F5344CB8AC3E}">
        <p14:creationId xmlns:p14="http://schemas.microsoft.com/office/powerpoint/2010/main" val="4353014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351980" y="0"/>
            <a:ext cx="2840020" cy="6858000"/>
          </a:xfrm>
        </p:spPr>
        <p:txBody>
          <a:bodyPr/>
          <a:lstStyle/>
          <a:p>
            <a:endParaRPr lang="en-US" sz="3200" b="1" dirty="0" smtClean="0">
              <a:latin typeface="Arial" panose="020B0604020202020204" pitchFamily="34" charset="0"/>
              <a:cs typeface="Arial" panose="020B0604020202020204" pitchFamily="34" charset="0"/>
            </a:endParaRPr>
          </a:p>
          <a:p>
            <a:endParaRPr lang="en-US" sz="3200" b="1" dirty="0" smtClean="0">
              <a:latin typeface="Arial" panose="020B0604020202020204" pitchFamily="34" charset="0"/>
              <a:cs typeface="Arial" panose="020B0604020202020204" pitchFamily="34" charset="0"/>
            </a:endParaRPr>
          </a:p>
          <a:p>
            <a:endParaRPr lang="en-US" sz="1600" b="1"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NZ" dirty="0">
              <a:latin typeface="Arial" panose="020B0604020202020204" pitchFamily="34" charset="0"/>
              <a:cs typeface="Arial" panose="020B0604020202020204" pitchFamily="34" charset="0"/>
            </a:endParaRPr>
          </a:p>
        </p:txBody>
      </p:sp>
      <p:grpSp>
        <p:nvGrpSpPr>
          <p:cNvPr id="13" name="Group 12"/>
          <p:cNvGrpSpPr/>
          <p:nvPr/>
        </p:nvGrpSpPr>
        <p:grpSpPr>
          <a:xfrm>
            <a:off x="9351980" y="5542157"/>
            <a:ext cx="2840020" cy="1315843"/>
            <a:chOff x="9835118" y="5876544"/>
            <a:chExt cx="2356882" cy="981456"/>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5118" y="5876544"/>
              <a:ext cx="1058433" cy="98145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3552" y="5876544"/>
              <a:ext cx="1298448" cy="981456"/>
            </a:xfrm>
            <a:prstGeom prst="rect">
              <a:avLst/>
            </a:prstGeom>
          </p:spPr>
        </p:pic>
      </p:gr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46212" y="0"/>
            <a:ext cx="2845788" cy="1115121"/>
          </a:xfrm>
          <a:prstGeom prst="rect">
            <a:avLst/>
          </a:prstGeom>
        </p:spPr>
      </p:pic>
      <p:sp>
        <p:nvSpPr>
          <p:cNvPr id="6" name="Rectangle 5"/>
          <p:cNvSpPr/>
          <p:nvPr/>
        </p:nvSpPr>
        <p:spPr>
          <a:xfrm>
            <a:off x="8622705" y="1546790"/>
            <a:ext cx="3315770" cy="2419124"/>
          </a:xfrm>
          <a:prstGeom prst="rect">
            <a:avLst/>
          </a:prstGeom>
        </p:spPr>
        <p:txBody>
          <a:bodyPr wrap="square">
            <a:spAutoFit/>
          </a:bodyPr>
          <a:lstStyle/>
          <a:p>
            <a:pPr lvl="0" algn="r">
              <a:spcBef>
                <a:spcPct val="20000"/>
              </a:spcBef>
            </a:pPr>
            <a:endParaRPr lang="en-US" sz="2800" b="1" dirty="0">
              <a:solidFill>
                <a:srgbClr val="303030">
                  <a:lumMod val="60000"/>
                  <a:lumOff val="40000"/>
                </a:srgbClr>
              </a:solidFill>
              <a:latin typeface="Arial" panose="020B0604020202020204" pitchFamily="34" charset="0"/>
              <a:cs typeface="Arial" panose="020B0604020202020204" pitchFamily="34" charset="0"/>
            </a:endParaRPr>
          </a:p>
          <a:p>
            <a:pPr lvl="0" algn="r">
              <a:spcBef>
                <a:spcPct val="20000"/>
              </a:spcBef>
            </a:pPr>
            <a:r>
              <a:rPr lang="en-US" sz="2800" b="1" dirty="0" smtClean="0">
                <a:solidFill>
                  <a:srgbClr val="303030">
                    <a:lumMod val="60000"/>
                    <a:lumOff val="40000"/>
                  </a:srgbClr>
                </a:solidFill>
                <a:latin typeface="Arial" panose="020B0604020202020204" pitchFamily="34" charset="0"/>
                <a:cs typeface="Arial" panose="020B0604020202020204" pitchFamily="34" charset="0"/>
              </a:rPr>
              <a:t>Thank you for supporting the Special Project</a:t>
            </a:r>
            <a:endParaRPr lang="en-US" sz="2800" b="1" dirty="0">
              <a:solidFill>
                <a:srgbClr val="303030">
                  <a:lumMod val="60000"/>
                  <a:lumOff val="40000"/>
                </a:srgbClr>
              </a:solidFill>
              <a:latin typeface="Arial" panose="020B0604020202020204" pitchFamily="34" charset="0"/>
              <a:cs typeface="Arial" panose="020B0604020202020204" pitchFamily="34" charset="0"/>
            </a:endParaRPr>
          </a:p>
          <a:p>
            <a:pPr lvl="0" algn="r">
              <a:spcBef>
                <a:spcPct val="20000"/>
              </a:spcBef>
            </a:pPr>
            <a:r>
              <a:rPr lang="en-US" sz="2800" b="1" dirty="0" smtClean="0">
                <a:solidFill>
                  <a:srgbClr val="303030">
                    <a:lumMod val="60000"/>
                    <a:lumOff val="40000"/>
                  </a:srgbClr>
                </a:solidFill>
                <a:latin typeface="Arial" panose="020B0604020202020204" pitchFamily="34" charset="0"/>
                <a:cs typeface="Arial" panose="020B0604020202020204" pitchFamily="34" charset="0"/>
              </a:rPr>
              <a:t>2019 </a:t>
            </a:r>
            <a:r>
              <a:rPr lang="en-US" sz="2800" b="1" dirty="0">
                <a:solidFill>
                  <a:srgbClr val="303030">
                    <a:lumMod val="60000"/>
                    <a:lumOff val="40000"/>
                  </a:srgbClr>
                </a:solidFill>
                <a:latin typeface="Arial" panose="020B0604020202020204" pitchFamily="34" charset="0"/>
                <a:cs typeface="Arial" panose="020B0604020202020204" pitchFamily="34" charset="0"/>
              </a:rPr>
              <a:t>- </a:t>
            </a:r>
            <a:r>
              <a:rPr lang="en-US" sz="2800" b="1" dirty="0" smtClean="0">
                <a:solidFill>
                  <a:srgbClr val="303030">
                    <a:lumMod val="60000"/>
                    <a:lumOff val="40000"/>
                  </a:srgbClr>
                </a:solidFill>
                <a:latin typeface="Arial" panose="020B0604020202020204" pitchFamily="34" charset="0"/>
                <a:cs typeface="Arial" panose="020B0604020202020204" pitchFamily="34" charset="0"/>
              </a:rPr>
              <a:t>20</a:t>
            </a:r>
            <a:endParaRPr lang="en-US" sz="2800" b="1" dirty="0">
              <a:solidFill>
                <a:srgbClr val="303030">
                  <a:lumMod val="60000"/>
                  <a:lumOff val="40000"/>
                </a:srgb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654" y="728148"/>
            <a:ext cx="8484973" cy="5634552"/>
          </a:xfrm>
          <a:prstGeom prst="rect">
            <a:avLst/>
          </a:prstGeom>
        </p:spPr>
      </p:pic>
    </p:spTree>
    <p:extLst>
      <p:ext uri="{BB962C8B-B14F-4D97-AF65-F5344CB8AC3E}">
        <p14:creationId xmlns:p14="http://schemas.microsoft.com/office/powerpoint/2010/main" val="3571637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351980" y="0"/>
            <a:ext cx="2840020" cy="6858000"/>
          </a:xfrm>
        </p:spPr>
        <p:txBody>
          <a:bodyPr/>
          <a:lstStyle/>
          <a:p>
            <a:endParaRPr lang="en-US" sz="3200" b="1" dirty="0" smtClean="0">
              <a:latin typeface="Arial" panose="020B0604020202020204" pitchFamily="34" charset="0"/>
              <a:cs typeface="Arial" panose="020B0604020202020204" pitchFamily="34" charset="0"/>
            </a:endParaRPr>
          </a:p>
          <a:p>
            <a:endParaRPr lang="en-US" sz="1600" b="1" dirty="0" smtClean="0">
              <a:latin typeface="Arial" panose="020B0604020202020204" pitchFamily="34" charset="0"/>
              <a:cs typeface="Arial" panose="020B0604020202020204" pitchFamily="34" charset="0"/>
            </a:endParaRPr>
          </a:p>
          <a:p>
            <a:endParaRPr lang="en-US" sz="2800" b="1" dirty="0" smtClean="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Chosen People called to proclaim Life and hope for women and children</a:t>
            </a:r>
          </a:p>
          <a:p>
            <a:r>
              <a:rPr lang="en-US" sz="2800" b="1" dirty="0" smtClean="0">
                <a:latin typeface="Arial" panose="020B0604020202020204" pitchFamily="34" charset="0"/>
                <a:cs typeface="Arial" panose="020B0604020202020204" pitchFamily="34" charset="0"/>
              </a:rPr>
              <a:t>2019 - 20</a:t>
            </a:r>
          </a:p>
          <a:p>
            <a:endParaRPr lang="en-US" dirty="0">
              <a:latin typeface="Arial" panose="020B0604020202020204" pitchFamily="34" charset="0"/>
              <a:cs typeface="Arial" panose="020B0604020202020204" pitchFamily="34" charset="0"/>
            </a:endParaRPr>
          </a:p>
          <a:p>
            <a:endParaRPr lang="en-NZ" dirty="0">
              <a:latin typeface="Arial" panose="020B0604020202020204" pitchFamily="34" charset="0"/>
              <a:cs typeface="Arial" panose="020B0604020202020204" pitchFamily="34" charset="0"/>
            </a:endParaRPr>
          </a:p>
        </p:txBody>
      </p:sp>
      <p:grpSp>
        <p:nvGrpSpPr>
          <p:cNvPr id="13" name="Group 12"/>
          <p:cNvGrpSpPr/>
          <p:nvPr/>
        </p:nvGrpSpPr>
        <p:grpSpPr>
          <a:xfrm>
            <a:off x="9351980" y="5542157"/>
            <a:ext cx="2840020" cy="1315843"/>
            <a:chOff x="9835118" y="5876544"/>
            <a:chExt cx="2356882" cy="981456"/>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5118" y="5876544"/>
              <a:ext cx="1058433" cy="98145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3552" y="5876544"/>
              <a:ext cx="1298448" cy="981456"/>
            </a:xfrm>
            <a:prstGeom prst="rect">
              <a:avLst/>
            </a:prstGeom>
          </p:spPr>
        </p:pic>
      </p:gr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46212" y="71021"/>
            <a:ext cx="2845788" cy="1115121"/>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4399" y="701685"/>
            <a:ext cx="7414055" cy="5560542"/>
          </a:xfrm>
          <a:prstGeom prst="rect">
            <a:avLst/>
          </a:prstGeom>
        </p:spPr>
      </p:pic>
    </p:spTree>
    <p:extLst>
      <p:ext uri="{BB962C8B-B14F-4D97-AF65-F5344CB8AC3E}">
        <p14:creationId xmlns:p14="http://schemas.microsoft.com/office/powerpoint/2010/main" val="1413856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351980" y="0"/>
            <a:ext cx="2840020" cy="6858000"/>
          </a:xfrm>
        </p:spPr>
        <p:txBody>
          <a:bodyPr/>
          <a:lstStyle/>
          <a:p>
            <a:endParaRPr lang="en-US" sz="3200" b="1" dirty="0" smtClean="0">
              <a:latin typeface="Arial" panose="020B0604020202020204" pitchFamily="34" charset="0"/>
              <a:cs typeface="Arial" panose="020B0604020202020204" pitchFamily="34" charset="0"/>
            </a:endParaRPr>
          </a:p>
          <a:p>
            <a:endParaRPr lang="en-US" sz="3200" b="1" dirty="0" smtClean="0">
              <a:latin typeface="Arial" panose="020B0604020202020204" pitchFamily="34" charset="0"/>
              <a:cs typeface="Arial" panose="020B0604020202020204" pitchFamily="34" charset="0"/>
            </a:endParaRPr>
          </a:p>
          <a:p>
            <a:endParaRPr lang="en-US" sz="1600" b="1"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NZ" dirty="0">
              <a:latin typeface="Arial" panose="020B0604020202020204" pitchFamily="34" charset="0"/>
              <a:cs typeface="Arial" panose="020B0604020202020204" pitchFamily="34" charset="0"/>
            </a:endParaRPr>
          </a:p>
        </p:txBody>
      </p:sp>
      <p:grpSp>
        <p:nvGrpSpPr>
          <p:cNvPr id="13" name="Group 12"/>
          <p:cNvGrpSpPr/>
          <p:nvPr/>
        </p:nvGrpSpPr>
        <p:grpSpPr>
          <a:xfrm>
            <a:off x="9351980" y="5542157"/>
            <a:ext cx="2840020" cy="1315843"/>
            <a:chOff x="9835118" y="5876544"/>
            <a:chExt cx="2356882" cy="981456"/>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5118" y="5876544"/>
              <a:ext cx="1058433" cy="98145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3552" y="5876544"/>
              <a:ext cx="1298448" cy="981456"/>
            </a:xfrm>
            <a:prstGeom prst="rect">
              <a:avLst/>
            </a:prstGeom>
          </p:spPr>
        </p:pic>
      </p:gr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46212" y="0"/>
            <a:ext cx="2845788" cy="1115121"/>
          </a:xfrm>
          <a:prstGeom prst="rect">
            <a:avLst/>
          </a:prstGeo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7696" y="557560"/>
            <a:ext cx="6597100" cy="59044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465194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351980" y="0"/>
            <a:ext cx="2840020" cy="6858000"/>
          </a:xfrm>
        </p:spPr>
        <p:txBody>
          <a:bodyPr/>
          <a:lstStyle/>
          <a:p>
            <a:endParaRPr lang="en-US" sz="3200" b="1" dirty="0" smtClean="0">
              <a:latin typeface="Arial" panose="020B0604020202020204" pitchFamily="34" charset="0"/>
              <a:cs typeface="Arial" panose="020B0604020202020204" pitchFamily="34" charset="0"/>
            </a:endParaRPr>
          </a:p>
          <a:p>
            <a:endParaRPr lang="en-US" sz="3200" b="1" dirty="0" smtClean="0">
              <a:latin typeface="Arial" panose="020B0604020202020204" pitchFamily="34" charset="0"/>
              <a:cs typeface="Arial" panose="020B0604020202020204" pitchFamily="34" charset="0"/>
            </a:endParaRPr>
          </a:p>
          <a:p>
            <a:endParaRPr lang="en-US" sz="1600" b="1" dirty="0" smtClean="0">
              <a:latin typeface="Arial" panose="020B0604020202020204" pitchFamily="34" charset="0"/>
              <a:cs typeface="Arial" panose="020B0604020202020204" pitchFamily="34" charset="0"/>
            </a:endParaRPr>
          </a:p>
          <a:p>
            <a:endParaRPr lang="en-NZ" dirty="0">
              <a:latin typeface="Arial" panose="020B0604020202020204" pitchFamily="34" charset="0"/>
              <a:cs typeface="Arial" panose="020B0604020202020204" pitchFamily="34" charset="0"/>
            </a:endParaRPr>
          </a:p>
        </p:txBody>
      </p:sp>
      <p:grpSp>
        <p:nvGrpSpPr>
          <p:cNvPr id="13" name="Group 12"/>
          <p:cNvGrpSpPr/>
          <p:nvPr/>
        </p:nvGrpSpPr>
        <p:grpSpPr>
          <a:xfrm>
            <a:off x="9351980" y="5542157"/>
            <a:ext cx="2840020" cy="1315843"/>
            <a:chOff x="9835118" y="5876544"/>
            <a:chExt cx="2356882" cy="981456"/>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5118" y="5876544"/>
              <a:ext cx="1058433" cy="98145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3552" y="5876544"/>
              <a:ext cx="1298448" cy="981456"/>
            </a:xfrm>
            <a:prstGeom prst="rect">
              <a:avLst/>
            </a:prstGeom>
          </p:spPr>
        </p:pic>
      </p:gr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46212" y="0"/>
            <a:ext cx="2845788" cy="1115121"/>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452" y="557560"/>
            <a:ext cx="8502839" cy="5674564"/>
          </a:xfrm>
          <a:prstGeom prst="rect">
            <a:avLst/>
          </a:prstGeom>
        </p:spPr>
      </p:pic>
    </p:spTree>
    <p:extLst>
      <p:ext uri="{BB962C8B-B14F-4D97-AF65-F5344CB8AC3E}">
        <p14:creationId xmlns:p14="http://schemas.microsoft.com/office/powerpoint/2010/main" val="989034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351980" y="0"/>
            <a:ext cx="2840020" cy="6858000"/>
          </a:xfrm>
        </p:spPr>
        <p:txBody>
          <a:bodyPr/>
          <a:lstStyle/>
          <a:p>
            <a:endParaRPr lang="en-US" sz="3200" b="1" dirty="0" smtClean="0">
              <a:latin typeface="Arial" panose="020B0604020202020204" pitchFamily="34" charset="0"/>
              <a:cs typeface="Arial" panose="020B0604020202020204" pitchFamily="34" charset="0"/>
            </a:endParaRPr>
          </a:p>
          <a:p>
            <a:endParaRPr lang="en-US" sz="3200" b="1" dirty="0" smtClean="0">
              <a:latin typeface="Arial" panose="020B0604020202020204" pitchFamily="34" charset="0"/>
              <a:cs typeface="Arial" panose="020B0604020202020204" pitchFamily="34" charset="0"/>
            </a:endParaRPr>
          </a:p>
          <a:p>
            <a:endParaRPr lang="en-US" sz="1600" b="1"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NZ" dirty="0">
              <a:latin typeface="Arial" panose="020B0604020202020204" pitchFamily="34" charset="0"/>
              <a:cs typeface="Arial" panose="020B0604020202020204" pitchFamily="34" charset="0"/>
            </a:endParaRPr>
          </a:p>
        </p:txBody>
      </p:sp>
      <p:grpSp>
        <p:nvGrpSpPr>
          <p:cNvPr id="13" name="Group 12"/>
          <p:cNvGrpSpPr/>
          <p:nvPr/>
        </p:nvGrpSpPr>
        <p:grpSpPr>
          <a:xfrm>
            <a:off x="9351980" y="5542157"/>
            <a:ext cx="2840020" cy="1315843"/>
            <a:chOff x="9835118" y="5876544"/>
            <a:chExt cx="2356882" cy="981456"/>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5118" y="5876544"/>
              <a:ext cx="1058433" cy="98145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3552" y="5876544"/>
              <a:ext cx="1298448" cy="981456"/>
            </a:xfrm>
            <a:prstGeom prst="rect">
              <a:avLst/>
            </a:prstGeom>
          </p:spPr>
        </p:pic>
      </p:gr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46212" y="0"/>
            <a:ext cx="2845788" cy="1115121"/>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6706" y="557560"/>
            <a:ext cx="7912815" cy="5968369"/>
          </a:xfrm>
          <a:prstGeom prst="rect">
            <a:avLst/>
          </a:prstGeom>
        </p:spPr>
      </p:pic>
    </p:spTree>
    <p:extLst>
      <p:ext uri="{BB962C8B-B14F-4D97-AF65-F5344CB8AC3E}">
        <p14:creationId xmlns:p14="http://schemas.microsoft.com/office/powerpoint/2010/main" val="38243771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351980" y="0"/>
            <a:ext cx="2840020" cy="6858000"/>
          </a:xfrm>
        </p:spPr>
        <p:txBody>
          <a:bodyPr/>
          <a:lstStyle/>
          <a:p>
            <a:endParaRPr lang="en-US" sz="3200" b="1" dirty="0" smtClean="0">
              <a:latin typeface="Arial" panose="020B0604020202020204" pitchFamily="34" charset="0"/>
              <a:cs typeface="Arial" panose="020B0604020202020204" pitchFamily="34" charset="0"/>
            </a:endParaRPr>
          </a:p>
          <a:p>
            <a:endParaRPr lang="en-US" sz="3200" b="1" dirty="0" smtClean="0">
              <a:latin typeface="Arial" panose="020B0604020202020204" pitchFamily="34" charset="0"/>
              <a:cs typeface="Arial" panose="020B0604020202020204" pitchFamily="34" charset="0"/>
            </a:endParaRPr>
          </a:p>
          <a:p>
            <a:endParaRPr lang="en-US" sz="1600" b="1"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NZ" dirty="0">
              <a:latin typeface="Arial" panose="020B0604020202020204" pitchFamily="34" charset="0"/>
              <a:cs typeface="Arial" panose="020B0604020202020204" pitchFamily="34" charset="0"/>
            </a:endParaRPr>
          </a:p>
        </p:txBody>
      </p:sp>
      <p:grpSp>
        <p:nvGrpSpPr>
          <p:cNvPr id="13" name="Group 12"/>
          <p:cNvGrpSpPr/>
          <p:nvPr/>
        </p:nvGrpSpPr>
        <p:grpSpPr>
          <a:xfrm>
            <a:off x="9351980" y="5542157"/>
            <a:ext cx="2840020" cy="1315843"/>
            <a:chOff x="9835118" y="5876544"/>
            <a:chExt cx="2356882" cy="981456"/>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5118" y="5876544"/>
              <a:ext cx="1058433" cy="98145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3552" y="5876544"/>
              <a:ext cx="1298448" cy="981456"/>
            </a:xfrm>
            <a:prstGeom prst="rect">
              <a:avLst/>
            </a:prstGeom>
          </p:spPr>
        </p:pic>
      </p:gr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46212" y="0"/>
            <a:ext cx="2845788" cy="1115121"/>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8656" y="874440"/>
            <a:ext cx="7416800" cy="5562600"/>
          </a:xfrm>
          <a:prstGeom prst="rect">
            <a:avLst/>
          </a:prstGeom>
        </p:spPr>
      </p:pic>
    </p:spTree>
    <p:extLst>
      <p:ext uri="{BB962C8B-B14F-4D97-AF65-F5344CB8AC3E}">
        <p14:creationId xmlns:p14="http://schemas.microsoft.com/office/powerpoint/2010/main" val="1187458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351980" y="0"/>
            <a:ext cx="2840020" cy="6858000"/>
          </a:xfrm>
        </p:spPr>
        <p:txBody>
          <a:bodyPr/>
          <a:lstStyle/>
          <a:p>
            <a:endParaRPr lang="en-US" sz="3200" b="1" dirty="0" smtClean="0">
              <a:latin typeface="Arial" panose="020B0604020202020204" pitchFamily="34" charset="0"/>
              <a:cs typeface="Arial" panose="020B0604020202020204" pitchFamily="34" charset="0"/>
            </a:endParaRPr>
          </a:p>
          <a:p>
            <a:endParaRPr lang="en-US" sz="3200" b="1" dirty="0" smtClean="0">
              <a:latin typeface="Arial" panose="020B0604020202020204" pitchFamily="34" charset="0"/>
              <a:cs typeface="Arial" panose="020B0604020202020204" pitchFamily="34" charset="0"/>
            </a:endParaRPr>
          </a:p>
          <a:p>
            <a:endParaRPr lang="en-US" sz="1600" b="1"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NZ" dirty="0">
              <a:latin typeface="Arial" panose="020B0604020202020204" pitchFamily="34" charset="0"/>
              <a:cs typeface="Arial" panose="020B0604020202020204" pitchFamily="34" charset="0"/>
            </a:endParaRPr>
          </a:p>
        </p:txBody>
      </p:sp>
      <p:grpSp>
        <p:nvGrpSpPr>
          <p:cNvPr id="13" name="Group 12"/>
          <p:cNvGrpSpPr/>
          <p:nvPr/>
        </p:nvGrpSpPr>
        <p:grpSpPr>
          <a:xfrm>
            <a:off x="9351980" y="5542157"/>
            <a:ext cx="2840020" cy="1315843"/>
            <a:chOff x="9835118" y="5876544"/>
            <a:chExt cx="2356882" cy="981456"/>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5118" y="5876544"/>
              <a:ext cx="1058433" cy="98145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3552" y="5876544"/>
              <a:ext cx="1298448" cy="981456"/>
            </a:xfrm>
            <a:prstGeom prst="rect">
              <a:avLst/>
            </a:prstGeom>
          </p:spPr>
        </p:pic>
      </p:gr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1980" y="44264"/>
            <a:ext cx="2845788" cy="1115121"/>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72473" y="2253800"/>
            <a:ext cx="5219527" cy="2941357"/>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1232" y="1022867"/>
            <a:ext cx="6254756" cy="4172290"/>
          </a:xfrm>
          <a:prstGeom prst="rect">
            <a:avLst/>
          </a:prstGeom>
        </p:spPr>
      </p:pic>
    </p:spTree>
    <p:extLst>
      <p:ext uri="{BB962C8B-B14F-4D97-AF65-F5344CB8AC3E}">
        <p14:creationId xmlns:p14="http://schemas.microsoft.com/office/powerpoint/2010/main" val="663571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351980" y="0"/>
            <a:ext cx="2840020" cy="6858000"/>
          </a:xfrm>
        </p:spPr>
        <p:txBody>
          <a:bodyPr/>
          <a:lstStyle/>
          <a:p>
            <a:endParaRPr lang="en-US" sz="3200" b="1" dirty="0" smtClean="0">
              <a:latin typeface="Arial" panose="020B0604020202020204" pitchFamily="34" charset="0"/>
              <a:cs typeface="Arial" panose="020B0604020202020204" pitchFamily="34" charset="0"/>
            </a:endParaRPr>
          </a:p>
          <a:p>
            <a:endParaRPr lang="en-US" sz="3200" b="1" dirty="0" smtClean="0">
              <a:latin typeface="Arial" panose="020B0604020202020204" pitchFamily="34" charset="0"/>
              <a:cs typeface="Arial" panose="020B0604020202020204" pitchFamily="34" charset="0"/>
            </a:endParaRPr>
          </a:p>
          <a:p>
            <a:endParaRPr lang="en-US" sz="1600" b="1"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NZ" dirty="0">
              <a:latin typeface="Arial" panose="020B0604020202020204" pitchFamily="34" charset="0"/>
              <a:cs typeface="Arial" panose="020B0604020202020204" pitchFamily="34" charset="0"/>
            </a:endParaRPr>
          </a:p>
        </p:txBody>
      </p:sp>
      <p:grpSp>
        <p:nvGrpSpPr>
          <p:cNvPr id="13" name="Group 12"/>
          <p:cNvGrpSpPr/>
          <p:nvPr/>
        </p:nvGrpSpPr>
        <p:grpSpPr>
          <a:xfrm>
            <a:off x="9351980" y="5542157"/>
            <a:ext cx="2840020" cy="1315843"/>
            <a:chOff x="9835118" y="5876544"/>
            <a:chExt cx="2356882" cy="981456"/>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5118" y="5876544"/>
              <a:ext cx="1058433" cy="98145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3552" y="5876544"/>
              <a:ext cx="1298448" cy="981456"/>
            </a:xfrm>
            <a:prstGeom prst="rect">
              <a:avLst/>
            </a:prstGeom>
          </p:spPr>
        </p:pic>
      </p:gr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46212" y="0"/>
            <a:ext cx="2845788" cy="1115121"/>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0274" y="1210962"/>
            <a:ext cx="7795758" cy="4510752"/>
          </a:xfrm>
          <a:prstGeom prst="rect">
            <a:avLst/>
          </a:prstGeom>
        </p:spPr>
      </p:pic>
    </p:spTree>
    <p:extLst>
      <p:ext uri="{BB962C8B-B14F-4D97-AF65-F5344CB8AC3E}">
        <p14:creationId xmlns:p14="http://schemas.microsoft.com/office/powerpoint/2010/main" val="632174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351980" y="0"/>
            <a:ext cx="2840020" cy="6858000"/>
          </a:xfrm>
        </p:spPr>
        <p:txBody>
          <a:bodyPr/>
          <a:lstStyle/>
          <a:p>
            <a:endParaRPr lang="en-US" sz="3200" b="1" dirty="0" smtClean="0">
              <a:latin typeface="Arial" panose="020B0604020202020204" pitchFamily="34" charset="0"/>
              <a:cs typeface="Arial" panose="020B0604020202020204" pitchFamily="34" charset="0"/>
            </a:endParaRPr>
          </a:p>
          <a:p>
            <a:endParaRPr lang="en-US" sz="3200" b="1" dirty="0" smtClean="0">
              <a:latin typeface="Arial" panose="020B0604020202020204" pitchFamily="34" charset="0"/>
              <a:cs typeface="Arial" panose="020B0604020202020204" pitchFamily="34" charset="0"/>
            </a:endParaRPr>
          </a:p>
          <a:p>
            <a:endParaRPr lang="en-US" sz="1600" b="1"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NZ" dirty="0">
              <a:latin typeface="Arial" panose="020B0604020202020204" pitchFamily="34" charset="0"/>
              <a:cs typeface="Arial" panose="020B0604020202020204" pitchFamily="34" charset="0"/>
            </a:endParaRPr>
          </a:p>
        </p:txBody>
      </p:sp>
      <p:grpSp>
        <p:nvGrpSpPr>
          <p:cNvPr id="13" name="Group 12"/>
          <p:cNvGrpSpPr/>
          <p:nvPr/>
        </p:nvGrpSpPr>
        <p:grpSpPr>
          <a:xfrm>
            <a:off x="9351980" y="5542157"/>
            <a:ext cx="2840020" cy="1315843"/>
            <a:chOff x="9835118" y="5876544"/>
            <a:chExt cx="2356882" cy="981456"/>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5118" y="5876544"/>
              <a:ext cx="1058433" cy="98145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3552" y="5876544"/>
              <a:ext cx="1298448" cy="981456"/>
            </a:xfrm>
            <a:prstGeom prst="rect">
              <a:avLst/>
            </a:prstGeom>
          </p:spPr>
        </p:pic>
      </p:gr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46212" y="65903"/>
            <a:ext cx="2845788" cy="1115121"/>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4732" y="1749442"/>
            <a:ext cx="5585261" cy="4190039"/>
          </a:xfrm>
          <a:prstGeom prst="rect">
            <a:avLst/>
          </a:prstGeom>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41349" y="2267981"/>
            <a:ext cx="5409725" cy="2715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95417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1373</TotalTime>
  <Words>1739</Words>
  <Application>Microsoft Office PowerPoint</Application>
  <PresentationFormat>Widescreen</PresentationFormat>
  <Paragraphs>114</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Southey</dc:creator>
  <cp:lastModifiedBy>Gillian Southey</cp:lastModifiedBy>
  <cp:revision>87</cp:revision>
  <cp:lastPrinted>2018-10-26T19:29:54Z</cp:lastPrinted>
  <dcterms:created xsi:type="dcterms:W3CDTF">2016-07-19T23:39:19Z</dcterms:created>
  <dcterms:modified xsi:type="dcterms:W3CDTF">2019-09-27T01:04:05Z</dcterms:modified>
</cp:coreProperties>
</file>